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87"/>
    <p:restoredTop sz="94646"/>
  </p:normalViewPr>
  <p:slideViewPr>
    <p:cSldViewPr snapToGrid="0" snapToObjects="1">
      <p:cViewPr varScale="1">
        <p:scale>
          <a:sx n="66" d="100"/>
          <a:sy n="66" d="100"/>
        </p:scale>
        <p:origin x="7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
İkinci düzey
Üçüncü düzey
Dördüncü düzey
Beşinci düzey</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tr-TR"/>
              <a:t>Asıl metin stillerini düzenle
İkinci düzey
Üçüncü düzey
Dördüncü düzey
Beşinci düzey</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
İkinci düzey
Üçüncü düzey
Dördüncü düzey
Beşinci düzey</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
İkinci düzey
Üçüncü düzey
Dördüncü düzey
Beşinci düzey</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
İkinci düzey
Üçüncü düzey
Dördüncü düzey
Beşinci düzey</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
İkinci düzey
Üçüncü düzey
Dördüncü düzey
Beşinci düzey</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tr-TR"/>
              <a:t>Asıl başlık stilini düzenlemek için tıklayın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
İkinci düzey
Üçüncü düzey
Dördüncü düzey
Beşinci düzey</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
İkinci düzey
Üçüncü düzey
Dördüncü düzey
Beşinci düzey</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
İkinci düzey
Üçüncü düzey
Dördüncü düzey
Beşinci düzey</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4/23/2021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tr-TR"/>
              <a:t>Asıl metin stillerini düzenle
İkinci düzey
Üçüncü düzey
Dördüncü düzey
Beşinci düzey</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4/23/2021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tr.wikipedia.org/wiki/Yapay_zek%C3%A2" TargetMode="External"/><Relationship Id="rId3" Type="http://schemas.openxmlformats.org/officeDocument/2006/relationships/hyperlink" Target="https://tr.wikipedia.org/wiki/Siyasi_bilimler" TargetMode="External"/><Relationship Id="rId7" Type="http://schemas.openxmlformats.org/officeDocument/2006/relationships/hyperlink" Target="https://tr.wikipedia.org/wiki/Bilgisayar_bilimleri" TargetMode="External"/><Relationship Id="rId2" Type="http://schemas.openxmlformats.org/officeDocument/2006/relationships/hyperlink" Target="https://tr.wikipedia.org/wiki/%C4%B0statistik" TargetMode="External"/><Relationship Id="rId1" Type="http://schemas.openxmlformats.org/officeDocument/2006/relationships/slideLayout" Target="../slideLayouts/slideLayout2.xml"/><Relationship Id="rId6" Type="http://schemas.openxmlformats.org/officeDocument/2006/relationships/hyperlink" Target="https://tr.wikipedia.org/wiki/M%C3%BChendislik" TargetMode="External"/><Relationship Id="rId5" Type="http://schemas.openxmlformats.org/officeDocument/2006/relationships/hyperlink" Target="https://tr.wikipedia.org/wiki/Biyoloji" TargetMode="External"/><Relationship Id="rId10" Type="http://schemas.openxmlformats.org/officeDocument/2006/relationships/hyperlink" Target="https://tr.wikipedia.org/wiki/Thomas_C._Schelling" TargetMode="External"/><Relationship Id="rId4" Type="http://schemas.openxmlformats.org/officeDocument/2006/relationships/hyperlink" Target="https://tr.wikipedia.org/wiki/Ekonomi" TargetMode="External"/><Relationship Id="rId9" Type="http://schemas.openxmlformats.org/officeDocument/2006/relationships/hyperlink" Target="https://tr.wikipedia.org/wiki/So%C4%9Fuk_sava%C5%9F"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yazilimcilardunyasi.com/2017/01/cocomo-constructive-costing-model.html" TargetMode="External"/><Relationship Id="rId2" Type="http://schemas.openxmlformats.org/officeDocument/2006/relationships/hyperlink" Target="https://slidetodoc.com/chapter-23-software-cost-estimation-ian-sommerville-200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ebokwiki.org/Chapter_12:_Software_Engineering_Economic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acikders.ankara.edu.tr/pluginfile.php/65964/mod_resource/content/0/2%20Basit%20ve%20Bile%C5%9Fik%20Faiz.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51803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83F0695-6918-6348-81ED-9805F7F9BA16}"/>
              </a:ext>
            </a:extLst>
          </p:cNvPr>
          <p:cNvSpPr>
            <a:spLocks noGrp="1"/>
          </p:cNvSpPr>
          <p:nvPr>
            <p:ph type="title"/>
          </p:nvPr>
        </p:nvSpPr>
        <p:spPr/>
        <p:txBody>
          <a:bodyPr/>
          <a:lstStyle/>
          <a:p>
            <a:r>
              <a:rPr lang="tr-TR" dirty="0"/>
              <a:t>Yazılım Ekonomisi Genel Bakış</a:t>
            </a:r>
          </a:p>
        </p:txBody>
      </p:sp>
      <p:pic>
        <p:nvPicPr>
          <p:cNvPr id="4" name="İçerik Yer Tutucusu 3">
            <a:extLst>
              <a:ext uri="{FF2B5EF4-FFF2-40B4-BE49-F238E27FC236}">
                <a16:creationId xmlns:a16="http://schemas.microsoft.com/office/drawing/2014/main" id="{5A71ABE0-A4B3-9447-8A49-4E6BA552E924}"/>
              </a:ext>
            </a:extLst>
          </p:cNvPr>
          <p:cNvPicPr>
            <a:picLocks noGrp="1" noChangeAspect="1"/>
          </p:cNvPicPr>
          <p:nvPr>
            <p:ph idx="1"/>
          </p:nvPr>
        </p:nvPicPr>
        <p:blipFill>
          <a:blip r:embed="rId2"/>
          <a:stretch>
            <a:fillRect/>
          </a:stretch>
        </p:blipFill>
        <p:spPr>
          <a:xfrm>
            <a:off x="4124739" y="863600"/>
            <a:ext cx="4929810" cy="4702313"/>
          </a:xfrm>
          <a:prstGeom prst="rect">
            <a:avLst/>
          </a:prstGeom>
        </p:spPr>
      </p:pic>
      <p:sp>
        <p:nvSpPr>
          <p:cNvPr id="5" name="Dikdörtgen 4">
            <a:extLst>
              <a:ext uri="{FF2B5EF4-FFF2-40B4-BE49-F238E27FC236}">
                <a16:creationId xmlns:a16="http://schemas.microsoft.com/office/drawing/2014/main" id="{E9F0D026-DBB7-9247-A4E7-1C24333CEE05}"/>
              </a:ext>
            </a:extLst>
          </p:cNvPr>
          <p:cNvSpPr/>
          <p:nvPr/>
        </p:nvSpPr>
        <p:spPr>
          <a:xfrm>
            <a:off x="3872949" y="5565913"/>
            <a:ext cx="6096000" cy="430887"/>
          </a:xfrm>
          <a:prstGeom prst="rect">
            <a:avLst/>
          </a:prstGeom>
        </p:spPr>
        <p:txBody>
          <a:bodyPr>
            <a:spAutoFit/>
          </a:bodyPr>
          <a:lstStyle/>
          <a:p>
            <a:r>
              <a:rPr lang="tr-TR" sz="1050" dirty="0"/>
              <a:t>http://</a:t>
            </a:r>
            <a:r>
              <a:rPr lang="tr-TR" sz="1050" dirty="0" err="1"/>
              <a:t>swebokwiki.org</a:t>
            </a:r>
            <a:r>
              <a:rPr lang="tr-TR" sz="1050" dirty="0"/>
              <a:t>/</a:t>
            </a:r>
            <a:r>
              <a:rPr lang="tr-TR" sz="1050" dirty="0" err="1"/>
              <a:t>images</a:t>
            </a:r>
            <a:r>
              <a:rPr lang="tr-TR" sz="1050" dirty="0"/>
              <a:t>/d/d9/Breakdown_of_Topics_for_the_Software_Engineering_Economics_KA.jpg</a:t>
            </a:r>
          </a:p>
        </p:txBody>
      </p:sp>
    </p:spTree>
    <p:extLst>
      <p:ext uri="{BB962C8B-B14F-4D97-AF65-F5344CB8AC3E}">
        <p14:creationId xmlns:p14="http://schemas.microsoft.com/office/powerpoint/2010/main" val="33558877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Karar Ekonomisi</a:t>
            </a:r>
          </a:p>
        </p:txBody>
      </p:sp>
      <p:sp>
        <p:nvSpPr>
          <p:cNvPr id="3" name="İçerik Yer Tutucusu 2"/>
          <p:cNvSpPr>
            <a:spLocks noGrp="1"/>
          </p:cNvSpPr>
          <p:nvPr>
            <p:ph idx="1"/>
          </p:nvPr>
        </p:nvSpPr>
        <p:spPr/>
        <p:txBody>
          <a:bodyPr>
            <a:normAutofit/>
          </a:bodyPr>
          <a:lstStyle/>
          <a:p>
            <a:r>
              <a:rPr lang="tr-TR" dirty="0"/>
              <a:t>Karar ekonomisinin gerçekleştirilmesinde aşağıdaki disiplinlerden yararlanılır: </a:t>
            </a:r>
          </a:p>
          <a:p>
            <a:pPr lvl="1"/>
            <a:r>
              <a:rPr lang="tr-TR" dirty="0"/>
              <a:t>Makro ve mikro ekonomi </a:t>
            </a:r>
          </a:p>
          <a:p>
            <a:pPr lvl="1"/>
            <a:r>
              <a:rPr lang="tr-TR" dirty="0"/>
              <a:t>Mühendislik </a:t>
            </a:r>
          </a:p>
          <a:p>
            <a:pPr lvl="1"/>
            <a:r>
              <a:rPr lang="tr-TR" dirty="0"/>
              <a:t>İşletme ve muhasebe </a:t>
            </a:r>
          </a:p>
          <a:p>
            <a:pPr lvl="1"/>
            <a:r>
              <a:rPr lang="tr-TR" dirty="0"/>
              <a:t>Matematik ve istatistik </a:t>
            </a:r>
          </a:p>
          <a:p>
            <a:endParaRPr lang="tr-TR" dirty="0"/>
          </a:p>
          <a:p>
            <a:r>
              <a:rPr lang="tr-TR" dirty="0"/>
              <a:t>Bir mühendislik probleminin çözümünde alınacak ekonomik kararlar: </a:t>
            </a:r>
          </a:p>
          <a:p>
            <a:pPr lvl="1"/>
            <a:r>
              <a:rPr lang="tr-TR" dirty="0"/>
              <a:t>Makina-teçhizat ve süreç seçimi kararları </a:t>
            </a:r>
          </a:p>
          <a:p>
            <a:pPr lvl="1"/>
            <a:r>
              <a:rPr lang="tr-TR" dirty="0"/>
              <a:t>Makina-teçhizat yenileme kararları </a:t>
            </a:r>
          </a:p>
          <a:p>
            <a:pPr lvl="1"/>
            <a:r>
              <a:rPr lang="tr-TR" dirty="0"/>
              <a:t>Yeni ürün geliştirme ve kapasite artırımı kararları </a:t>
            </a:r>
          </a:p>
          <a:p>
            <a:pPr lvl="1"/>
            <a:r>
              <a:rPr lang="tr-TR" dirty="0"/>
              <a:t>Maliyet düşürme kararları </a:t>
            </a:r>
          </a:p>
          <a:p>
            <a:pPr lvl="1"/>
            <a:r>
              <a:rPr lang="tr-TR" dirty="0"/>
              <a:t>Kalite iyileştirme kararları Servis geliştirme kararları</a:t>
            </a:r>
          </a:p>
        </p:txBody>
      </p:sp>
    </p:spTree>
    <p:extLst>
      <p:ext uri="{BB962C8B-B14F-4D97-AF65-F5344CB8AC3E}">
        <p14:creationId xmlns:p14="http://schemas.microsoft.com/office/powerpoint/2010/main" val="29537213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Alınabilecek Kararlar</a:t>
            </a:r>
          </a:p>
        </p:txBody>
      </p:sp>
      <p:sp>
        <p:nvSpPr>
          <p:cNvPr id="3" name="İçerik Yer Tutucusu 2"/>
          <p:cNvSpPr>
            <a:spLocks noGrp="1"/>
          </p:cNvSpPr>
          <p:nvPr>
            <p:ph idx="1"/>
          </p:nvPr>
        </p:nvSpPr>
        <p:spPr/>
        <p:txBody>
          <a:bodyPr/>
          <a:lstStyle/>
          <a:p>
            <a:r>
              <a:rPr lang="tr-TR" dirty="0"/>
              <a:t>Makine-teçhizat ve süreç seçimi kararları</a:t>
            </a:r>
          </a:p>
          <a:p>
            <a:r>
              <a:rPr lang="tr-TR" dirty="0"/>
              <a:t>Yeni ürün geliştirme</a:t>
            </a:r>
          </a:p>
          <a:p>
            <a:r>
              <a:rPr lang="tr-TR" dirty="0"/>
              <a:t>Kapasite </a:t>
            </a:r>
            <a:r>
              <a:rPr lang="tr-TR" dirty="0" err="1"/>
              <a:t>arttırımı</a:t>
            </a:r>
            <a:endParaRPr lang="tr-TR" dirty="0"/>
          </a:p>
          <a:p>
            <a:r>
              <a:rPr lang="tr-TR" dirty="0"/>
              <a:t>Maliyet düşürme</a:t>
            </a:r>
          </a:p>
          <a:p>
            <a:r>
              <a:rPr lang="tr-TR" dirty="0"/>
              <a:t>Kalite iyileştirme</a:t>
            </a:r>
          </a:p>
          <a:p>
            <a:r>
              <a:rPr lang="tr-TR" dirty="0"/>
              <a:t>Servis geliştirme</a:t>
            </a:r>
          </a:p>
          <a:p>
            <a:endParaRPr lang="tr-TR" dirty="0"/>
          </a:p>
          <a:p>
            <a:endParaRPr lang="tr-TR" dirty="0"/>
          </a:p>
        </p:txBody>
      </p:sp>
    </p:spTree>
    <p:extLst>
      <p:ext uri="{BB962C8B-B14F-4D97-AF65-F5344CB8AC3E}">
        <p14:creationId xmlns:p14="http://schemas.microsoft.com/office/powerpoint/2010/main" val="3092768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Maliyet-Kâr İlişkisi</a:t>
            </a:r>
          </a:p>
        </p:txBody>
      </p:sp>
      <p:sp>
        <p:nvSpPr>
          <p:cNvPr id="3" name="İçerik Yer Tutucusu 2"/>
          <p:cNvSpPr>
            <a:spLocks noGrp="1"/>
          </p:cNvSpPr>
          <p:nvPr>
            <p:ph idx="1"/>
          </p:nvPr>
        </p:nvSpPr>
        <p:spPr/>
        <p:txBody>
          <a:bodyPr/>
          <a:lstStyle/>
          <a:p>
            <a:pPr algn="just"/>
            <a:r>
              <a:rPr lang="tr-TR" dirty="0"/>
              <a:t>İşletmelerin temel amacı işletme karının </a:t>
            </a:r>
            <a:r>
              <a:rPr lang="tr-TR" dirty="0" err="1"/>
              <a:t>enbüyüklenmesidir</a:t>
            </a:r>
            <a:r>
              <a:rPr lang="tr-TR" dirty="0"/>
              <a:t>. İşletmenin varlığı bu amacını gerçekleştirme düzeyine bağlıdır. İki tür maliyet vardır; </a:t>
            </a:r>
          </a:p>
          <a:p>
            <a:pPr algn="just"/>
            <a:r>
              <a:rPr lang="tr-TR" dirty="0"/>
              <a:t>a) Sabit Maliyetler: İşletmede üretime bağlı olmaksızın meydana gelen ve değişmeyen giderlere sabit maliyetler denir; amortismanlar, tükenme payları, zamana bağlı işçilikler, genel üretim giderlerinin bir bölümü, yönetim ve pazarlama giderlerinin sabit bölümü, finans giderleri, emlak vergileri, sigorta giderleri, kiralar, genel giderler. </a:t>
            </a:r>
          </a:p>
          <a:p>
            <a:pPr algn="just"/>
            <a:r>
              <a:rPr lang="tr-TR" dirty="0"/>
              <a:t>b) Değişken Giderler: Üretim miktarı ile artan veya azalan, üretim olmadığı zaman oluşmayan giderlerdir; birim başına direkt işçilik, hammadde, enerji, yönetim ve pazarlama giderlerinin değişken kısımları. </a:t>
            </a:r>
          </a:p>
        </p:txBody>
      </p:sp>
    </p:spTree>
    <p:extLst>
      <p:ext uri="{BB962C8B-B14F-4D97-AF65-F5344CB8AC3E}">
        <p14:creationId xmlns:p14="http://schemas.microsoft.com/office/powerpoint/2010/main" val="12558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Gelecek dersler</a:t>
            </a:r>
          </a:p>
        </p:txBody>
      </p:sp>
      <p:sp>
        <p:nvSpPr>
          <p:cNvPr id="3" name="İçerik Yer Tutucusu 2"/>
          <p:cNvSpPr>
            <a:spLocks noGrp="1"/>
          </p:cNvSpPr>
          <p:nvPr>
            <p:ph idx="1"/>
          </p:nvPr>
        </p:nvSpPr>
        <p:spPr/>
        <p:txBody>
          <a:bodyPr/>
          <a:lstStyle/>
          <a:p>
            <a:pPr algn="just"/>
            <a:r>
              <a:rPr lang="tr-TR" dirty="0"/>
              <a:t>13.slaytta yer alan yöntemlerle pratik örnekler anlatım ve çözüm şeklinde gerçekleştirilecektir  (en küçük kareler, doğrusal regresyon gibi)</a:t>
            </a:r>
          </a:p>
          <a:p>
            <a:pPr algn="just"/>
            <a:endParaRPr lang="tr-TR" dirty="0"/>
          </a:p>
          <a:p>
            <a:pPr algn="just"/>
            <a:r>
              <a:rPr lang="tr-TR" dirty="0"/>
              <a:t>Yararlanılan kaynaklar: Karadeniz teknik üniversitesi, </a:t>
            </a:r>
            <a:r>
              <a:rPr lang="tr-TR"/>
              <a:t>mühendislik ekonomisi ders notları</a:t>
            </a:r>
            <a:endParaRPr lang="tr-TR" dirty="0"/>
          </a:p>
        </p:txBody>
      </p:sp>
    </p:spTree>
    <p:extLst>
      <p:ext uri="{BB962C8B-B14F-4D97-AF65-F5344CB8AC3E}">
        <p14:creationId xmlns:p14="http://schemas.microsoft.com/office/powerpoint/2010/main" val="39226519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9266260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2C0685B-251D-4745-8A4B-225E40B2EF96}"/>
              </a:ext>
            </a:extLst>
          </p:cNvPr>
          <p:cNvSpPr>
            <a:spLocks noGrp="1"/>
          </p:cNvSpPr>
          <p:nvPr>
            <p:ph type="title"/>
          </p:nvPr>
        </p:nvSpPr>
        <p:spPr/>
        <p:txBody>
          <a:bodyPr/>
          <a:lstStyle/>
          <a:p>
            <a:r>
              <a:rPr lang="tr-TR" dirty="0"/>
              <a:t>Tahmin Modelleri</a:t>
            </a:r>
          </a:p>
        </p:txBody>
      </p:sp>
      <p:sp>
        <p:nvSpPr>
          <p:cNvPr id="3" name="İçerik Yer Tutucusu 2">
            <a:extLst>
              <a:ext uri="{FF2B5EF4-FFF2-40B4-BE49-F238E27FC236}">
                <a16:creationId xmlns:a16="http://schemas.microsoft.com/office/drawing/2014/main" id="{AC6D90B7-B2DA-694C-936B-BA9AE4D766EE}"/>
              </a:ext>
            </a:extLst>
          </p:cNvPr>
          <p:cNvSpPr>
            <a:spLocks noGrp="1"/>
          </p:cNvSpPr>
          <p:nvPr>
            <p:ph idx="1"/>
          </p:nvPr>
        </p:nvSpPr>
        <p:spPr/>
        <p:txBody>
          <a:bodyPr/>
          <a:lstStyle/>
          <a:p>
            <a:pPr algn="just"/>
            <a:endParaRPr lang="tr-TR" b="1" dirty="0"/>
          </a:p>
          <a:p>
            <a:pPr algn="just"/>
            <a:r>
              <a:rPr lang="tr-TR" b="1" dirty="0"/>
              <a:t>En küçük kareler yöntemi (Regresyon)</a:t>
            </a:r>
            <a:r>
              <a:rPr lang="tr-TR" dirty="0"/>
              <a:t>, birbirine bağlı olarak değişen iki fiziksel büyüklük arasındaki matematiksel bağlantıyı, mümkün olduğunca gerçeğe uygun bir denklem olarak yazmak için kullanılan, standart bir regresyon yöntemidir. ... Gauss-</a:t>
            </a:r>
            <a:r>
              <a:rPr lang="tr-TR" dirty="0" err="1"/>
              <a:t>Markov</a:t>
            </a:r>
            <a:r>
              <a:rPr lang="tr-TR" dirty="0"/>
              <a:t> </a:t>
            </a:r>
            <a:r>
              <a:rPr lang="tr-TR" dirty="0" err="1"/>
              <a:t>Teoremi'ne</a:t>
            </a:r>
            <a:r>
              <a:rPr lang="tr-TR" dirty="0"/>
              <a:t> göre </a:t>
            </a:r>
            <a:r>
              <a:rPr lang="tr-TR" b="1" dirty="0"/>
              <a:t>en küçük kareler yöntemi</a:t>
            </a:r>
            <a:r>
              <a:rPr lang="tr-TR" dirty="0"/>
              <a:t>, regresyon için optimal yöntemdir.</a:t>
            </a:r>
          </a:p>
          <a:p>
            <a:pPr algn="just"/>
            <a:endParaRPr lang="tr-TR" dirty="0"/>
          </a:p>
          <a:p>
            <a:pPr algn="just"/>
            <a:endParaRPr lang="tr-TR" dirty="0"/>
          </a:p>
          <a:p>
            <a:pPr algn="just"/>
            <a:endParaRPr lang="tr-TR" dirty="0"/>
          </a:p>
          <a:p>
            <a:pPr algn="just"/>
            <a:endParaRPr lang="tr-TR" dirty="0"/>
          </a:p>
          <a:p>
            <a:pPr algn="just"/>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46A9F3C9-DECA-1F4F-8E16-D28AB2A0F0E6}"/>
              </a:ext>
            </a:extLst>
          </p:cNvPr>
          <p:cNvPicPr>
            <a:picLocks noChangeAspect="1"/>
          </p:cNvPicPr>
          <p:nvPr/>
        </p:nvPicPr>
        <p:blipFill>
          <a:blip r:embed="rId2"/>
          <a:stretch>
            <a:fillRect/>
          </a:stretch>
        </p:blipFill>
        <p:spPr>
          <a:xfrm>
            <a:off x="3869268" y="3286620"/>
            <a:ext cx="3251200" cy="2438400"/>
          </a:xfrm>
          <a:prstGeom prst="rect">
            <a:avLst/>
          </a:prstGeom>
        </p:spPr>
      </p:pic>
      <p:pic>
        <p:nvPicPr>
          <p:cNvPr id="6" name="Resim 5">
            <a:extLst>
              <a:ext uri="{FF2B5EF4-FFF2-40B4-BE49-F238E27FC236}">
                <a16:creationId xmlns:a16="http://schemas.microsoft.com/office/drawing/2014/main" id="{BFB2CB3A-CA01-0B4E-994D-E37C7C6D0FC4}"/>
              </a:ext>
            </a:extLst>
          </p:cNvPr>
          <p:cNvPicPr>
            <a:picLocks noChangeAspect="1"/>
          </p:cNvPicPr>
          <p:nvPr/>
        </p:nvPicPr>
        <p:blipFill>
          <a:blip r:embed="rId3"/>
          <a:stretch>
            <a:fillRect/>
          </a:stretch>
        </p:blipFill>
        <p:spPr>
          <a:xfrm>
            <a:off x="9376465" y="3064370"/>
            <a:ext cx="1549400" cy="444500"/>
          </a:xfrm>
          <a:prstGeom prst="rect">
            <a:avLst/>
          </a:prstGeom>
        </p:spPr>
      </p:pic>
    </p:spTree>
    <p:extLst>
      <p:ext uri="{BB962C8B-B14F-4D97-AF65-F5344CB8AC3E}">
        <p14:creationId xmlns:p14="http://schemas.microsoft.com/office/powerpoint/2010/main" val="3642333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02EEC9-C21E-7243-8317-72238443581C}"/>
              </a:ext>
            </a:extLst>
          </p:cNvPr>
          <p:cNvSpPr>
            <a:spLocks noGrp="1"/>
          </p:cNvSpPr>
          <p:nvPr>
            <p:ph type="title"/>
          </p:nvPr>
        </p:nvSpPr>
        <p:spPr/>
        <p:txBody>
          <a:bodyPr/>
          <a:lstStyle/>
          <a:p>
            <a:r>
              <a:rPr lang="tr-TR" dirty="0"/>
              <a:t>Regresyon analizi</a:t>
            </a:r>
          </a:p>
        </p:txBody>
      </p:sp>
      <p:sp>
        <p:nvSpPr>
          <p:cNvPr id="3" name="İçerik Yer Tutucusu 2">
            <a:extLst>
              <a:ext uri="{FF2B5EF4-FFF2-40B4-BE49-F238E27FC236}">
                <a16:creationId xmlns:a16="http://schemas.microsoft.com/office/drawing/2014/main" id="{1848E5A9-6E26-E44D-98B7-1722FB78AD1C}"/>
              </a:ext>
            </a:extLst>
          </p:cNvPr>
          <p:cNvSpPr>
            <a:spLocks noGrp="1"/>
          </p:cNvSpPr>
          <p:nvPr>
            <p:ph idx="1"/>
          </p:nvPr>
        </p:nvSpPr>
        <p:spPr/>
        <p:txBody>
          <a:bodyPr/>
          <a:lstStyle/>
          <a:p>
            <a:endParaRPr lang="tr-TR" dirty="0"/>
          </a:p>
          <a:p>
            <a:endParaRPr lang="tr-TR" dirty="0"/>
          </a:p>
          <a:p>
            <a:endParaRPr lang="tr-TR" dirty="0"/>
          </a:p>
          <a:p>
            <a:endParaRPr lang="tr-TR" dirty="0"/>
          </a:p>
          <a:p>
            <a:pPr algn="just"/>
            <a:endParaRPr lang="tr-TR" dirty="0"/>
          </a:p>
          <a:p>
            <a:pPr algn="just"/>
            <a:r>
              <a:rPr lang="tr-TR" dirty="0"/>
              <a:t>Hem tahmin, hem korelasyon (bağımsız x ile bağımlı y değişkeni arasındaki bağımlılık) bulunmasında kullanılır.</a:t>
            </a:r>
          </a:p>
          <a:p>
            <a:pPr algn="just"/>
            <a:r>
              <a:rPr lang="tr-TR" dirty="0"/>
              <a:t>Örnek</a:t>
            </a:r>
          </a:p>
          <a:p>
            <a:pPr lvl="1" algn="just"/>
            <a:r>
              <a:rPr lang="tr-TR" dirty="0"/>
              <a:t>Bir mobil uygulama </a:t>
            </a:r>
            <a:r>
              <a:rPr lang="tr-TR" dirty="0" err="1"/>
              <a:t>app</a:t>
            </a:r>
            <a:r>
              <a:rPr lang="tr-TR" dirty="0"/>
              <a:t> reklam tıklanma sayısı ile indirilme sayısı arasındaki ilişki</a:t>
            </a:r>
          </a:p>
          <a:p>
            <a:pPr marL="0" indent="0" algn="just">
              <a:buNone/>
            </a:pPr>
            <a:endParaRPr lang="tr-TR" b="1" dirty="0"/>
          </a:p>
          <a:p>
            <a:pPr marL="0" indent="0" algn="just">
              <a:buNone/>
            </a:pPr>
            <a:r>
              <a:rPr lang="tr-TR" b="1" dirty="0"/>
              <a:t>Korelasyon: X</a:t>
            </a:r>
            <a:r>
              <a:rPr lang="tr-TR" dirty="0"/>
              <a:t> bağımsız değişken ile</a:t>
            </a:r>
            <a:r>
              <a:rPr lang="tr-TR" b="1" dirty="0"/>
              <a:t>, Y </a:t>
            </a:r>
            <a:r>
              <a:rPr lang="tr-TR" dirty="0"/>
              <a:t>bağımlı değişken arasındaki hata oranını ifade eder. A ve b ise regresyon katsayılarını ifade eder.</a:t>
            </a:r>
          </a:p>
          <a:p>
            <a:pPr lvl="1"/>
            <a:endParaRPr lang="tr-TR" dirty="0"/>
          </a:p>
          <a:p>
            <a:pPr lvl="1"/>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A2E38B06-C732-2F41-BFE8-C445ECBF0052}"/>
              </a:ext>
            </a:extLst>
          </p:cNvPr>
          <p:cNvPicPr>
            <a:picLocks noChangeAspect="1"/>
          </p:cNvPicPr>
          <p:nvPr/>
        </p:nvPicPr>
        <p:blipFill>
          <a:blip r:embed="rId2"/>
          <a:stretch>
            <a:fillRect/>
          </a:stretch>
        </p:blipFill>
        <p:spPr>
          <a:xfrm>
            <a:off x="3869267" y="3985048"/>
            <a:ext cx="2499625" cy="1999700"/>
          </a:xfrm>
          <a:prstGeom prst="rect">
            <a:avLst/>
          </a:prstGeom>
        </p:spPr>
      </p:pic>
      <p:pic>
        <p:nvPicPr>
          <p:cNvPr id="6" name="Resim 5">
            <a:extLst>
              <a:ext uri="{FF2B5EF4-FFF2-40B4-BE49-F238E27FC236}">
                <a16:creationId xmlns:a16="http://schemas.microsoft.com/office/drawing/2014/main" id="{FCE55958-5D1F-F049-A1F2-1ED34C14E6F2}"/>
              </a:ext>
            </a:extLst>
          </p:cNvPr>
          <p:cNvPicPr>
            <a:picLocks noChangeAspect="1"/>
          </p:cNvPicPr>
          <p:nvPr/>
        </p:nvPicPr>
        <p:blipFill>
          <a:blip r:embed="rId3"/>
          <a:stretch>
            <a:fillRect/>
          </a:stretch>
        </p:blipFill>
        <p:spPr>
          <a:xfrm>
            <a:off x="7249491" y="3985048"/>
            <a:ext cx="1549400" cy="444500"/>
          </a:xfrm>
          <a:prstGeom prst="rect">
            <a:avLst/>
          </a:prstGeom>
        </p:spPr>
      </p:pic>
    </p:spTree>
    <p:extLst>
      <p:ext uri="{BB962C8B-B14F-4D97-AF65-F5344CB8AC3E}">
        <p14:creationId xmlns:p14="http://schemas.microsoft.com/office/powerpoint/2010/main" val="18092120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1792AD2-E5C1-1D45-A31F-B867542FC242}"/>
              </a:ext>
            </a:extLst>
          </p:cNvPr>
          <p:cNvSpPr>
            <a:spLocks noGrp="1"/>
          </p:cNvSpPr>
          <p:nvPr>
            <p:ph type="title"/>
          </p:nvPr>
        </p:nvSpPr>
        <p:spPr/>
        <p:txBody>
          <a:bodyPr/>
          <a:lstStyle/>
          <a:p>
            <a:r>
              <a:rPr lang="tr-TR" dirty="0"/>
              <a:t>Regresyon Analizi</a:t>
            </a:r>
          </a:p>
        </p:txBody>
      </p:sp>
      <p:sp>
        <p:nvSpPr>
          <p:cNvPr id="3" name="İçerik Yer Tutucusu 2">
            <a:extLst>
              <a:ext uri="{FF2B5EF4-FFF2-40B4-BE49-F238E27FC236}">
                <a16:creationId xmlns:a16="http://schemas.microsoft.com/office/drawing/2014/main" id="{4F3BE4DC-E9DA-FC44-8FE9-2D8BC902316F}"/>
              </a:ext>
            </a:extLst>
          </p:cNvPr>
          <p:cNvSpPr>
            <a:spLocks noGrp="1"/>
          </p:cNvSpPr>
          <p:nvPr>
            <p:ph idx="1"/>
          </p:nvPr>
        </p:nvSpPr>
        <p:spPr/>
        <p:txBody>
          <a:bodyPr/>
          <a:lstStyle/>
          <a:p>
            <a:r>
              <a:rPr lang="tr-TR" dirty="0" err="1"/>
              <a:t>Formülizasyon</a:t>
            </a:r>
            <a:r>
              <a:rPr lang="tr-TR" dirty="0"/>
              <a:t>:</a:t>
            </a:r>
          </a:p>
          <a:p>
            <a:pPr lvl="1"/>
            <a:r>
              <a:rPr lang="tr-TR" dirty="0"/>
              <a:t>N gözlem sayısı</a:t>
            </a:r>
          </a:p>
          <a:p>
            <a:pPr lvl="1"/>
            <a:r>
              <a:rPr lang="tr-TR" dirty="0"/>
              <a:t>r: 0-1 aralığında değer alır, &gt;0.5 olması gerekir.</a:t>
            </a:r>
          </a:p>
          <a:p>
            <a:pPr marL="502920" lvl="1" indent="0">
              <a:buNone/>
            </a:pPr>
            <a:endParaRPr lang="tr-TR" dirty="0"/>
          </a:p>
          <a:p>
            <a:pPr lvl="1"/>
            <a:endParaRPr lang="tr-TR" dirty="0"/>
          </a:p>
          <a:p>
            <a:pPr lvl="1"/>
            <a:endParaRPr lang="tr-TR" dirty="0"/>
          </a:p>
          <a:p>
            <a:pPr lvl="1"/>
            <a:endParaRPr lang="tr-TR" dirty="0"/>
          </a:p>
          <a:p>
            <a:pPr lvl="1"/>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03A507FB-3620-9E4C-9C03-2850F1BA6291}"/>
              </a:ext>
            </a:extLst>
          </p:cNvPr>
          <p:cNvPicPr>
            <a:picLocks noChangeAspect="1"/>
          </p:cNvPicPr>
          <p:nvPr/>
        </p:nvPicPr>
        <p:blipFill>
          <a:blip r:embed="rId2"/>
          <a:stretch>
            <a:fillRect/>
          </a:stretch>
        </p:blipFill>
        <p:spPr>
          <a:xfrm>
            <a:off x="3869268" y="2795768"/>
            <a:ext cx="3197454" cy="752342"/>
          </a:xfrm>
          <a:prstGeom prst="rect">
            <a:avLst/>
          </a:prstGeom>
        </p:spPr>
      </p:pic>
      <p:pic>
        <p:nvPicPr>
          <p:cNvPr id="6" name="Resim 5">
            <a:extLst>
              <a:ext uri="{FF2B5EF4-FFF2-40B4-BE49-F238E27FC236}">
                <a16:creationId xmlns:a16="http://schemas.microsoft.com/office/drawing/2014/main" id="{EA29E2A9-F303-1C46-A4AC-C8E402DF498C}"/>
              </a:ext>
            </a:extLst>
          </p:cNvPr>
          <p:cNvPicPr>
            <a:picLocks noChangeAspect="1"/>
          </p:cNvPicPr>
          <p:nvPr/>
        </p:nvPicPr>
        <p:blipFill>
          <a:blip r:embed="rId3"/>
          <a:stretch>
            <a:fillRect/>
          </a:stretch>
        </p:blipFill>
        <p:spPr>
          <a:xfrm>
            <a:off x="3869268" y="4105810"/>
            <a:ext cx="2571289" cy="713047"/>
          </a:xfrm>
          <a:prstGeom prst="rect">
            <a:avLst/>
          </a:prstGeom>
        </p:spPr>
      </p:pic>
      <p:pic>
        <p:nvPicPr>
          <p:cNvPr id="7" name="Resim 6">
            <a:extLst>
              <a:ext uri="{FF2B5EF4-FFF2-40B4-BE49-F238E27FC236}">
                <a16:creationId xmlns:a16="http://schemas.microsoft.com/office/drawing/2014/main" id="{222CAE41-DF3A-0344-A31D-FC8D12330433}"/>
              </a:ext>
            </a:extLst>
          </p:cNvPr>
          <p:cNvPicPr>
            <a:picLocks noChangeAspect="1"/>
          </p:cNvPicPr>
          <p:nvPr/>
        </p:nvPicPr>
        <p:blipFill>
          <a:blip r:embed="rId4"/>
          <a:stretch>
            <a:fillRect/>
          </a:stretch>
        </p:blipFill>
        <p:spPr>
          <a:xfrm>
            <a:off x="7735589" y="2986372"/>
            <a:ext cx="3890803" cy="1342844"/>
          </a:xfrm>
          <a:prstGeom prst="rect">
            <a:avLst/>
          </a:prstGeom>
        </p:spPr>
      </p:pic>
    </p:spTree>
    <p:extLst>
      <p:ext uri="{BB962C8B-B14F-4D97-AF65-F5344CB8AC3E}">
        <p14:creationId xmlns:p14="http://schemas.microsoft.com/office/powerpoint/2010/main" val="1575027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8BB5C28-E40A-6446-B8C0-38D6B9EA23DE}"/>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104BB03C-232A-334C-B371-E82500F09E4E}"/>
              </a:ext>
            </a:extLst>
          </p:cNvPr>
          <p:cNvSpPr>
            <a:spLocks noGrp="1"/>
          </p:cNvSpPr>
          <p:nvPr>
            <p:ph idx="1"/>
          </p:nvPr>
        </p:nvSpPr>
        <p:spPr/>
        <p:txBody>
          <a:bodyPr/>
          <a:lstStyle/>
          <a:p>
            <a:r>
              <a:rPr lang="tr-TR" dirty="0"/>
              <a:t>Soru: x ve y aşağıdaki verildi ise, eğri formülünü bularak grafikte gösterin</a:t>
            </a:r>
          </a:p>
          <a:p>
            <a:endParaRPr lang="tr-TR" dirty="0"/>
          </a:p>
          <a:p>
            <a:r>
              <a:rPr lang="tr-TR" dirty="0"/>
              <a:t>X=[0, 1, 2, 3, 4]</a:t>
            </a:r>
          </a:p>
          <a:p>
            <a:r>
              <a:rPr lang="tr-TR" dirty="0"/>
              <a:t>Y=[4, 8, 10, 13, 15]</a:t>
            </a:r>
          </a:p>
        </p:txBody>
      </p:sp>
    </p:spTree>
    <p:extLst>
      <p:ext uri="{BB962C8B-B14F-4D97-AF65-F5344CB8AC3E}">
        <p14:creationId xmlns:p14="http://schemas.microsoft.com/office/powerpoint/2010/main" val="12791605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5FA7B16-968D-7B4E-903F-64AF5ADC09FB}"/>
              </a:ext>
            </a:extLst>
          </p:cNvPr>
          <p:cNvSpPr>
            <a:spLocks noGrp="1"/>
          </p:cNvSpPr>
          <p:nvPr>
            <p:ph type="title"/>
          </p:nvPr>
        </p:nvSpPr>
        <p:spPr/>
        <p:txBody>
          <a:bodyPr/>
          <a:lstStyle/>
          <a:p>
            <a:r>
              <a:rPr lang="tr-TR" dirty="0"/>
              <a:t>Çözüm</a:t>
            </a:r>
          </a:p>
        </p:txBody>
      </p:sp>
      <p:sp>
        <p:nvSpPr>
          <p:cNvPr id="3" name="İçerik Yer Tutucusu 2">
            <a:extLst>
              <a:ext uri="{FF2B5EF4-FFF2-40B4-BE49-F238E27FC236}">
                <a16:creationId xmlns:a16="http://schemas.microsoft.com/office/drawing/2014/main" id="{D3AD061C-58E4-9E4D-B1A8-83920744EE9A}"/>
              </a:ext>
            </a:extLst>
          </p:cNvPr>
          <p:cNvSpPr>
            <a:spLocks noGrp="1"/>
          </p:cNvSpPr>
          <p:nvPr>
            <p:ph idx="1"/>
          </p:nvPr>
        </p:nvSpPr>
        <p:spPr>
          <a:xfrm>
            <a:off x="3869268" y="864108"/>
            <a:ext cx="7315200" cy="5120640"/>
          </a:xfrm>
        </p:spPr>
        <p:txBody>
          <a:bodyPr/>
          <a:lstStyle/>
          <a:p>
            <a:r>
              <a:rPr lang="tr-TR" dirty="0"/>
              <a:t>Çözüm için sizlere </a:t>
            </a:r>
            <a:r>
              <a:rPr lang="tr-TR" dirty="0" err="1"/>
              <a:t>excel</a:t>
            </a:r>
            <a:r>
              <a:rPr lang="tr-TR" dirty="0"/>
              <a:t> belgesi verilmiştir.</a:t>
            </a:r>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9FAAFBD2-F226-F74F-B8BF-948BF728FF79}"/>
              </a:ext>
            </a:extLst>
          </p:cNvPr>
          <p:cNvPicPr>
            <a:picLocks noChangeAspect="1"/>
          </p:cNvPicPr>
          <p:nvPr/>
        </p:nvPicPr>
        <p:blipFill>
          <a:blip r:embed="rId2"/>
          <a:stretch>
            <a:fillRect/>
          </a:stretch>
        </p:blipFill>
        <p:spPr>
          <a:xfrm>
            <a:off x="3975652" y="2498035"/>
            <a:ext cx="3637722" cy="3423739"/>
          </a:xfrm>
          <a:prstGeom prst="rect">
            <a:avLst/>
          </a:prstGeom>
        </p:spPr>
      </p:pic>
    </p:spTree>
    <p:extLst>
      <p:ext uri="{BB962C8B-B14F-4D97-AF65-F5344CB8AC3E}">
        <p14:creationId xmlns:p14="http://schemas.microsoft.com/office/powerpoint/2010/main" val="308859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F1FBD50-F69F-4849-BA9C-A4530E4C3964}"/>
              </a:ext>
            </a:extLst>
          </p:cNvPr>
          <p:cNvSpPr>
            <a:spLocks noGrp="1"/>
          </p:cNvSpPr>
          <p:nvPr>
            <p:ph type="title"/>
          </p:nvPr>
        </p:nvSpPr>
        <p:spPr/>
        <p:txBody>
          <a:bodyPr/>
          <a:lstStyle/>
          <a:p>
            <a:r>
              <a:rPr lang="tr-TR" dirty="0"/>
              <a:t>Ekonomi</a:t>
            </a:r>
          </a:p>
        </p:txBody>
      </p:sp>
      <p:sp>
        <p:nvSpPr>
          <p:cNvPr id="3" name="İçerik Yer Tutucusu 2">
            <a:extLst>
              <a:ext uri="{FF2B5EF4-FFF2-40B4-BE49-F238E27FC236}">
                <a16:creationId xmlns:a16="http://schemas.microsoft.com/office/drawing/2014/main" id="{B26993E4-2D20-F84A-93C0-81A2D6339463}"/>
              </a:ext>
            </a:extLst>
          </p:cNvPr>
          <p:cNvSpPr>
            <a:spLocks noGrp="1"/>
          </p:cNvSpPr>
          <p:nvPr>
            <p:ph idx="1"/>
          </p:nvPr>
        </p:nvSpPr>
        <p:spPr/>
        <p:txBody>
          <a:bodyPr>
            <a:normAutofit/>
          </a:bodyPr>
          <a:lstStyle/>
          <a:p>
            <a:pPr algn="just"/>
            <a:r>
              <a:rPr lang="tr-TR" dirty="0"/>
              <a:t>Sözlük, "ekonomi" </a:t>
            </a:r>
            <a:r>
              <a:rPr lang="tr-TR" dirty="0" err="1"/>
              <a:t>yi</a:t>
            </a:r>
            <a:r>
              <a:rPr lang="tr-TR" dirty="0"/>
              <a:t> "esas olarak mal ve hizmetlerin üretimi, dağıtımı ve tüketiminin tanımı ve analizi ile ilgili bir sosyal bilim" olarak tanımlar. </a:t>
            </a:r>
          </a:p>
          <a:p>
            <a:pPr algn="just"/>
            <a:r>
              <a:rPr lang="tr-TR" dirty="0"/>
              <a:t>Ekonomi, insanların kaynakları kısıtlı durumlarda nasıl karar aldıklarının incelenmesidir. Bu iktisat tanımı, klasik iktisadın ana dallarına çok iyi uymaktadır.</a:t>
            </a:r>
          </a:p>
          <a:p>
            <a:pPr algn="just"/>
            <a:r>
              <a:rPr lang="tr-TR" dirty="0"/>
              <a:t>Makroekonomi, insanların kaynakları kısıtlı durumlarda ulusal veya küresel ölçekte nasıl kararlar aldıklarının incelenmesidir. Ulusal liderlerin vergi oranları, faiz oranları ve dış ve ticaret politikası gibi konularda aldıkları kararların etkileri ile ilgilenir.</a:t>
            </a:r>
          </a:p>
          <a:p>
            <a:pPr algn="just"/>
            <a:r>
              <a:rPr lang="tr-TR" dirty="0"/>
              <a:t>Mikroekonomi, insanların kaynakları kısıtlı durumlarda daha kişisel ölçekte nasıl karar aldıklarının incelenmesidir. Bireylerin ve kuruluşların, ne kadar sigorta satın alacağı, hangi kelime işlemcisini satın alacağı veya ürünleri veya hizmetleri için hangi fiyatları talep edecekleri gibi konularda aldıkları kararlarla ilgilenir.</a:t>
            </a:r>
          </a:p>
        </p:txBody>
      </p:sp>
    </p:spTree>
    <p:extLst>
      <p:ext uri="{BB962C8B-B14F-4D97-AF65-F5344CB8AC3E}">
        <p14:creationId xmlns:p14="http://schemas.microsoft.com/office/powerpoint/2010/main" val="2724273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F6D37AD-6A08-0441-B116-62F1434E3AD8}"/>
              </a:ext>
            </a:extLst>
          </p:cNvPr>
          <p:cNvSpPr>
            <a:spLocks noGrp="1"/>
          </p:cNvSpPr>
          <p:nvPr>
            <p:ph type="title"/>
          </p:nvPr>
        </p:nvSpPr>
        <p:spPr/>
        <p:txBody>
          <a:bodyPr/>
          <a:lstStyle/>
          <a:p>
            <a:r>
              <a:rPr lang="tr-TR" dirty="0"/>
              <a:t>Çözüm-devam</a:t>
            </a:r>
          </a:p>
        </p:txBody>
      </p:sp>
      <p:pic>
        <p:nvPicPr>
          <p:cNvPr id="4" name="İçerik Yer Tutucusu 3">
            <a:extLst>
              <a:ext uri="{FF2B5EF4-FFF2-40B4-BE49-F238E27FC236}">
                <a16:creationId xmlns:a16="http://schemas.microsoft.com/office/drawing/2014/main" id="{CD0AD069-C74D-D944-84C5-A526BAD08B5B}"/>
              </a:ext>
            </a:extLst>
          </p:cNvPr>
          <p:cNvPicPr>
            <a:picLocks noGrp="1" noChangeAspect="1"/>
          </p:cNvPicPr>
          <p:nvPr>
            <p:ph idx="1"/>
          </p:nvPr>
        </p:nvPicPr>
        <p:blipFill>
          <a:blip r:embed="rId2"/>
          <a:stretch>
            <a:fillRect/>
          </a:stretch>
        </p:blipFill>
        <p:spPr>
          <a:xfrm>
            <a:off x="3610321" y="1276392"/>
            <a:ext cx="7315200" cy="4296071"/>
          </a:xfrm>
          <a:prstGeom prst="rect">
            <a:avLst/>
          </a:prstGeom>
        </p:spPr>
      </p:pic>
    </p:spTree>
    <p:extLst>
      <p:ext uri="{BB962C8B-B14F-4D97-AF65-F5344CB8AC3E}">
        <p14:creationId xmlns:p14="http://schemas.microsoft.com/office/powerpoint/2010/main" val="17245394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3407D9C-726A-CB4A-9557-75DD0331A1EC}"/>
              </a:ext>
            </a:extLst>
          </p:cNvPr>
          <p:cNvSpPr>
            <a:spLocks noGrp="1"/>
          </p:cNvSpPr>
          <p:nvPr>
            <p:ph type="title"/>
          </p:nvPr>
        </p:nvSpPr>
        <p:spPr/>
        <p:txBody>
          <a:bodyPr/>
          <a:lstStyle/>
          <a:p>
            <a:r>
              <a:rPr lang="tr-TR" dirty="0"/>
              <a:t>Sonuçları yorumlamak</a:t>
            </a:r>
          </a:p>
        </p:txBody>
      </p:sp>
      <p:sp>
        <p:nvSpPr>
          <p:cNvPr id="3" name="İçerik Yer Tutucusu 2">
            <a:extLst>
              <a:ext uri="{FF2B5EF4-FFF2-40B4-BE49-F238E27FC236}">
                <a16:creationId xmlns:a16="http://schemas.microsoft.com/office/drawing/2014/main" id="{D51381BA-5DAB-374F-AE5F-A59E1B546211}"/>
              </a:ext>
            </a:extLst>
          </p:cNvPr>
          <p:cNvSpPr>
            <a:spLocks noGrp="1"/>
          </p:cNvSpPr>
          <p:nvPr>
            <p:ph idx="1"/>
          </p:nvPr>
        </p:nvSpPr>
        <p:spPr/>
        <p:txBody>
          <a:bodyPr/>
          <a:lstStyle/>
          <a:p>
            <a:r>
              <a:rPr lang="tr-TR" dirty="0"/>
              <a:t>R: 0-1 ile arasında değer alacak</a:t>
            </a:r>
          </a:p>
          <a:p>
            <a:pPr lvl="1"/>
            <a:r>
              <a:rPr lang="tr-TR" dirty="0"/>
              <a:t>1 olursa </a:t>
            </a:r>
            <a:r>
              <a:rPr lang="tr-TR" dirty="0" err="1"/>
              <a:t>overfitting</a:t>
            </a:r>
            <a:r>
              <a:rPr lang="tr-TR" dirty="0"/>
              <a:t> (aşırı uyum, gözlemler üzerinde iyi çalışır ama yeni veriler üzerinde etkin tahmin yapamaz)</a:t>
            </a:r>
          </a:p>
          <a:p>
            <a:pPr lvl="1"/>
            <a:r>
              <a:rPr lang="tr-TR" dirty="0"/>
              <a:t>0 veya çok yakın olursa </a:t>
            </a:r>
            <a:r>
              <a:rPr lang="tr-TR" dirty="0" err="1"/>
              <a:t>underfitting</a:t>
            </a:r>
            <a:r>
              <a:rPr lang="tr-TR" dirty="0"/>
              <a:t> (eksik uyum, korelasyon yada tahmin için yeterli veri yok)</a:t>
            </a:r>
          </a:p>
          <a:p>
            <a:r>
              <a:rPr lang="tr-TR" dirty="0"/>
              <a:t>Tahmin</a:t>
            </a:r>
          </a:p>
          <a:p>
            <a:pPr lvl="1"/>
            <a:r>
              <a:rPr lang="tr-TR" dirty="0"/>
              <a:t>Bu örnek için x=10 değeri geldiğinde Y tahmini?</a:t>
            </a:r>
          </a:p>
          <a:p>
            <a:pPr lvl="1"/>
            <a:r>
              <a:rPr lang="tr-TR" dirty="0"/>
              <a:t>y=4.6 + 2.7x olduğuna göre</a:t>
            </a:r>
          </a:p>
          <a:p>
            <a:pPr lvl="1"/>
            <a:r>
              <a:rPr lang="tr-TR" dirty="0"/>
              <a:t>Y=4.6 + 2.7x10 = 31.6 olur.</a:t>
            </a:r>
          </a:p>
        </p:txBody>
      </p:sp>
    </p:spTree>
    <p:extLst>
      <p:ext uri="{BB962C8B-B14F-4D97-AF65-F5344CB8AC3E}">
        <p14:creationId xmlns:p14="http://schemas.microsoft.com/office/powerpoint/2010/main" val="2733871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43F7F11-1C21-C145-9238-FE5C2F3A0053}"/>
              </a:ext>
            </a:extLst>
          </p:cNvPr>
          <p:cNvSpPr>
            <a:spLocks noGrp="1"/>
          </p:cNvSpPr>
          <p:nvPr>
            <p:ph type="title"/>
          </p:nvPr>
        </p:nvSpPr>
        <p:spPr/>
        <p:txBody>
          <a:bodyPr/>
          <a:lstStyle/>
          <a:p>
            <a:r>
              <a:rPr lang="tr-TR" dirty="0"/>
              <a:t>Örnek</a:t>
            </a:r>
          </a:p>
        </p:txBody>
      </p:sp>
      <p:sp>
        <p:nvSpPr>
          <p:cNvPr id="3" name="İçerik Yer Tutucusu 2">
            <a:extLst>
              <a:ext uri="{FF2B5EF4-FFF2-40B4-BE49-F238E27FC236}">
                <a16:creationId xmlns:a16="http://schemas.microsoft.com/office/drawing/2014/main" id="{DDFFFBDD-BF8D-FC45-9D8F-56DF64FB4E2D}"/>
              </a:ext>
            </a:extLst>
          </p:cNvPr>
          <p:cNvSpPr>
            <a:spLocks noGrp="1"/>
          </p:cNvSpPr>
          <p:nvPr>
            <p:ph idx="1"/>
          </p:nvPr>
        </p:nvSpPr>
        <p:spPr/>
        <p:txBody>
          <a:bodyPr/>
          <a:lstStyle/>
          <a:p>
            <a:pPr algn="just"/>
            <a:r>
              <a:rPr lang="tr-TR" dirty="0"/>
              <a:t>Gerçekleştirilen bir stok takip otomasyonu için 3-ay süresince mağazalar ile gerçekleştirilen toplantı sayısı (x) ve satın alma sayısı (Y) aşağıdaki gibidir</a:t>
            </a:r>
          </a:p>
          <a:p>
            <a:pPr algn="just"/>
            <a:r>
              <a:rPr lang="tr-TR" dirty="0"/>
              <a:t>Toplantılar: [3, 5, 10, 12, 14, 9, 16]</a:t>
            </a:r>
          </a:p>
          <a:p>
            <a:pPr algn="just"/>
            <a:r>
              <a:rPr lang="tr-TR" dirty="0"/>
              <a:t>Satış sayısı: [1, 1, 5, 4, 6, 4, 7]</a:t>
            </a:r>
          </a:p>
          <a:p>
            <a:pPr algn="just"/>
            <a:r>
              <a:rPr lang="tr-TR" dirty="0"/>
              <a:t>buna göre: </a:t>
            </a:r>
          </a:p>
          <a:p>
            <a:pPr lvl="1" algn="just"/>
            <a:r>
              <a:rPr lang="tr-TR" dirty="0"/>
              <a:t>a) en küçük kareler ile tahmin yaparak r</a:t>
            </a:r>
            <a:r>
              <a:rPr lang="tr-TR" baseline="30000" dirty="0"/>
              <a:t>2 </a:t>
            </a:r>
            <a:r>
              <a:rPr lang="tr-TR" dirty="0"/>
              <a:t> yorumlayınız. </a:t>
            </a:r>
          </a:p>
          <a:p>
            <a:pPr lvl="1" algn="just"/>
            <a:r>
              <a:rPr lang="tr-TR" dirty="0"/>
              <a:t>b) Bir sonraki ay 25 toplantı gerçekleştirilir ise muhtemel satış sayısını tahmin edin.</a:t>
            </a:r>
          </a:p>
        </p:txBody>
      </p:sp>
    </p:spTree>
    <p:extLst>
      <p:ext uri="{BB962C8B-B14F-4D97-AF65-F5344CB8AC3E}">
        <p14:creationId xmlns:p14="http://schemas.microsoft.com/office/powerpoint/2010/main" val="38621528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471595F-0223-614C-AACD-5CAF65943E97}"/>
              </a:ext>
            </a:extLst>
          </p:cNvPr>
          <p:cNvSpPr>
            <a:spLocks noGrp="1"/>
          </p:cNvSpPr>
          <p:nvPr>
            <p:ph type="title"/>
          </p:nvPr>
        </p:nvSpPr>
        <p:spPr/>
        <p:txBody>
          <a:bodyPr/>
          <a:lstStyle/>
          <a:p>
            <a:r>
              <a:rPr lang="tr-TR" dirty="0"/>
              <a:t>Çözüm</a:t>
            </a:r>
          </a:p>
        </p:txBody>
      </p:sp>
      <p:sp>
        <p:nvSpPr>
          <p:cNvPr id="3" name="İçerik Yer Tutucusu 2">
            <a:extLst>
              <a:ext uri="{FF2B5EF4-FFF2-40B4-BE49-F238E27FC236}">
                <a16:creationId xmlns:a16="http://schemas.microsoft.com/office/drawing/2014/main" id="{3BFE4813-28B0-4B4A-9E2E-8EBCA301D7B4}"/>
              </a:ext>
            </a:extLst>
          </p:cNvPr>
          <p:cNvSpPr>
            <a:spLocks noGrp="1"/>
          </p:cNvSpPr>
          <p:nvPr>
            <p:ph idx="1"/>
          </p:nvPr>
        </p:nvSpPr>
        <p:spPr/>
        <p:txBody>
          <a:bodyPr/>
          <a:lstStyle/>
          <a:p>
            <a:pPr marL="0" indent="0">
              <a:buNone/>
            </a:pPr>
            <a:r>
              <a:rPr lang="tr-TR" dirty="0"/>
              <a:t>Adımlar:</a:t>
            </a:r>
          </a:p>
          <a:p>
            <a:pPr marL="457200" indent="-457200">
              <a:buAutoNum type="arabicParenR"/>
            </a:pPr>
            <a:r>
              <a:rPr lang="tr-TR" dirty="0"/>
              <a:t>x ve y değerlerini </a:t>
            </a:r>
            <a:r>
              <a:rPr lang="tr-TR" dirty="0" err="1"/>
              <a:t>excele</a:t>
            </a:r>
            <a:r>
              <a:rPr lang="tr-TR" dirty="0"/>
              <a:t> satırlar halinde yerleştirin</a:t>
            </a:r>
          </a:p>
          <a:p>
            <a:pPr marL="457200" indent="-457200">
              <a:buAutoNum type="arabicParenR"/>
            </a:pPr>
            <a:r>
              <a:rPr lang="tr-TR" dirty="0"/>
              <a:t>Verileri seçerek ekle -&gt; grafik -&gt; dağılım grafik türünü seçin</a:t>
            </a:r>
          </a:p>
          <a:p>
            <a:pPr marL="457200" indent="-457200">
              <a:buAutoNum type="arabicParenR"/>
            </a:pPr>
            <a:r>
              <a:rPr lang="tr-TR" dirty="0"/>
              <a:t>Grafik öğesi ekle -&gt; Eğim çizgisi -&gt; Doğrusal</a:t>
            </a:r>
          </a:p>
          <a:p>
            <a:pPr marL="457200" indent="-457200">
              <a:buAutoNum type="arabicParenR"/>
            </a:pPr>
            <a:r>
              <a:rPr lang="tr-TR" dirty="0"/>
              <a:t>Çift tıklayıp eğim çizgisini biçimlendir </a:t>
            </a:r>
          </a:p>
          <a:p>
            <a:pPr marL="960120" lvl="1" indent="-457200">
              <a:buAutoNum type="arabicParenR"/>
            </a:pPr>
            <a:r>
              <a:rPr lang="tr-TR" dirty="0"/>
              <a:t>Denklemi görüntüle</a:t>
            </a:r>
          </a:p>
          <a:p>
            <a:pPr marL="960120" lvl="1" indent="-457200">
              <a:buAutoNum type="arabicParenR"/>
            </a:pPr>
            <a:r>
              <a:rPr lang="tr-TR" dirty="0"/>
              <a:t>r</a:t>
            </a:r>
            <a:r>
              <a:rPr lang="tr-TR" baseline="30000" dirty="0"/>
              <a:t>2 </a:t>
            </a:r>
            <a:r>
              <a:rPr lang="tr-TR" dirty="0"/>
              <a:t>görüntüle seçerek </a:t>
            </a:r>
            <a:r>
              <a:rPr lang="tr-TR" dirty="0" err="1"/>
              <a:t>excele</a:t>
            </a:r>
            <a:r>
              <a:rPr lang="tr-TR" dirty="0"/>
              <a:t> çözdürebilirsiniz.</a:t>
            </a:r>
          </a:p>
        </p:txBody>
      </p:sp>
    </p:spTree>
    <p:extLst>
      <p:ext uri="{BB962C8B-B14F-4D97-AF65-F5344CB8AC3E}">
        <p14:creationId xmlns:p14="http://schemas.microsoft.com/office/powerpoint/2010/main" val="35711666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0589AEF-4E5D-8241-8804-DE2E64D50AA7}"/>
              </a:ext>
            </a:extLst>
          </p:cNvPr>
          <p:cNvSpPr>
            <a:spLocks noGrp="1"/>
          </p:cNvSpPr>
          <p:nvPr>
            <p:ph type="title"/>
          </p:nvPr>
        </p:nvSpPr>
        <p:spPr/>
        <p:txBody>
          <a:bodyPr/>
          <a:lstStyle/>
          <a:p>
            <a:r>
              <a:rPr lang="tr-TR" dirty="0"/>
              <a:t>Çözüm </a:t>
            </a:r>
          </a:p>
        </p:txBody>
      </p:sp>
      <p:sp>
        <p:nvSpPr>
          <p:cNvPr id="3" name="İçerik Yer Tutucusu 2">
            <a:extLst>
              <a:ext uri="{FF2B5EF4-FFF2-40B4-BE49-F238E27FC236}">
                <a16:creationId xmlns:a16="http://schemas.microsoft.com/office/drawing/2014/main" id="{4876E525-71F8-2746-BB77-1A0FEA482274}"/>
              </a:ext>
            </a:extLst>
          </p:cNvPr>
          <p:cNvSpPr>
            <a:spLocks noGrp="1"/>
          </p:cNvSpPr>
          <p:nvPr>
            <p:ph idx="1"/>
          </p:nvPr>
        </p:nvSpPr>
        <p:spPr/>
        <p:txBody>
          <a:bodyPr/>
          <a:lstStyle/>
          <a:p>
            <a:endParaRPr lang="tr-TR" dirty="0"/>
          </a:p>
          <a:p>
            <a:pPr algn="just"/>
            <a:r>
              <a:rPr lang="tr-TR" dirty="0"/>
              <a:t>r</a:t>
            </a:r>
            <a:r>
              <a:rPr lang="tr-TR" baseline="30000" dirty="0"/>
              <a:t>2  </a:t>
            </a:r>
            <a:r>
              <a:rPr lang="tr-TR" dirty="0"/>
              <a:t>= 0.94 olduğu için korelasyon güçlüdür. Yani toplantı sayısı ile satış sayısı arasında güçlü bir ilişki olduğu varsayılır.</a:t>
            </a:r>
          </a:p>
          <a:p>
            <a:pPr lvl="1" algn="just"/>
            <a:r>
              <a:rPr lang="tr-TR" dirty="0"/>
              <a:t>Aynı zamanda örneklerimiz eğri etrafında yani tahmin için kullanılabilecek etkin bir tahmin modeli oluşturduğumuzu varsayabiliriz.</a:t>
            </a:r>
          </a:p>
          <a:p>
            <a:r>
              <a:rPr lang="tr-TR" dirty="0"/>
              <a:t>Y=-0.797 + 0.5233*X olduğundan 25 toplantı yapıldığında, 12.2 yani 12 satış yapılacağını modele uygun olarak tahmin ederiz.</a:t>
            </a:r>
          </a:p>
          <a:p>
            <a:endParaRPr lang="tr-TR" baseline="30000" dirty="0"/>
          </a:p>
          <a:p>
            <a:endParaRPr lang="tr-TR" baseline="30000" dirty="0"/>
          </a:p>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A17E2CC6-012E-404E-A7A7-4DD9EB8E4AEA}"/>
              </a:ext>
            </a:extLst>
          </p:cNvPr>
          <p:cNvPicPr>
            <a:picLocks noChangeAspect="1"/>
          </p:cNvPicPr>
          <p:nvPr/>
        </p:nvPicPr>
        <p:blipFill>
          <a:blip r:embed="rId2"/>
          <a:stretch>
            <a:fillRect/>
          </a:stretch>
        </p:blipFill>
        <p:spPr>
          <a:xfrm>
            <a:off x="3869268" y="3165348"/>
            <a:ext cx="7175500" cy="2819400"/>
          </a:xfrm>
          <a:prstGeom prst="rect">
            <a:avLst/>
          </a:prstGeom>
        </p:spPr>
      </p:pic>
    </p:spTree>
    <p:extLst>
      <p:ext uri="{BB962C8B-B14F-4D97-AF65-F5344CB8AC3E}">
        <p14:creationId xmlns:p14="http://schemas.microsoft.com/office/powerpoint/2010/main" val="14214206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D223749-6FD7-564C-9D3D-1128F73C9BC5}"/>
              </a:ext>
            </a:extLst>
          </p:cNvPr>
          <p:cNvSpPr>
            <a:spLocks noGrp="1"/>
          </p:cNvSpPr>
          <p:nvPr>
            <p:ph type="title"/>
          </p:nvPr>
        </p:nvSpPr>
        <p:spPr/>
        <p:txBody>
          <a:bodyPr/>
          <a:lstStyle/>
          <a:p>
            <a:r>
              <a:rPr lang="tr-TR" dirty="0"/>
              <a:t>Korelasyon yorumlama</a:t>
            </a:r>
          </a:p>
        </p:txBody>
      </p:sp>
      <p:sp>
        <p:nvSpPr>
          <p:cNvPr id="3" name="İçerik Yer Tutucusu 2">
            <a:extLst>
              <a:ext uri="{FF2B5EF4-FFF2-40B4-BE49-F238E27FC236}">
                <a16:creationId xmlns:a16="http://schemas.microsoft.com/office/drawing/2014/main" id="{0427441E-9609-6E4F-AF05-D9D4312101BC}"/>
              </a:ext>
            </a:extLst>
          </p:cNvPr>
          <p:cNvSpPr>
            <a:spLocks noGrp="1"/>
          </p:cNvSpPr>
          <p:nvPr>
            <p:ph idx="1"/>
          </p:nvPr>
        </p:nvSpPr>
        <p:spPr/>
        <p:txBody>
          <a:bodyPr/>
          <a:lstStyle/>
          <a:p>
            <a:endParaRPr lang="tr-TR" dirty="0"/>
          </a:p>
          <a:p>
            <a:r>
              <a:rPr lang="tr-TR" dirty="0"/>
              <a:t>Aşağıdaki örneği inceleyip yorumlayalım.</a:t>
            </a:r>
          </a:p>
          <a:p>
            <a:r>
              <a:rPr lang="tr-TR" dirty="0"/>
              <a:t>r</a:t>
            </a:r>
            <a:r>
              <a:rPr lang="tr-TR" baseline="30000" dirty="0"/>
              <a:t>2</a:t>
            </a:r>
            <a:r>
              <a:rPr lang="tr-TR" dirty="0"/>
              <a:t> sıfıra çok yakın, korelasyon olduğunu söylemek çok güç, yada yeterli veriye sahip değiliz.</a:t>
            </a:r>
          </a:p>
          <a:p>
            <a:pPr lvl="1"/>
            <a:r>
              <a:rPr lang="tr-TR" dirty="0"/>
              <a:t>Karar: Gözlem, deney sayısı yeterli olduğu halde r</a:t>
            </a:r>
            <a:r>
              <a:rPr lang="tr-TR" baseline="30000" dirty="0"/>
              <a:t>2</a:t>
            </a:r>
            <a:r>
              <a:rPr lang="tr-TR" dirty="0"/>
              <a:t> 1’den uzak ise bu yöntem/süreç işletme ve mühendislik açısından sorgulanmalıdır.</a:t>
            </a:r>
          </a:p>
          <a:p>
            <a:pPr lvl="1"/>
            <a:r>
              <a:rPr lang="tr-TR" dirty="0"/>
              <a:t>Bu modele göre yeni x değeri üzerinde tahmin yürütmek anlamlı değildir.</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B30F6F33-D1B3-5E45-A6EF-EBA582FD674A}"/>
              </a:ext>
            </a:extLst>
          </p:cNvPr>
          <p:cNvPicPr>
            <a:picLocks noChangeAspect="1"/>
          </p:cNvPicPr>
          <p:nvPr/>
        </p:nvPicPr>
        <p:blipFill>
          <a:blip r:embed="rId2"/>
          <a:stretch>
            <a:fillRect/>
          </a:stretch>
        </p:blipFill>
        <p:spPr>
          <a:xfrm>
            <a:off x="3869268" y="3063748"/>
            <a:ext cx="7226300" cy="2921000"/>
          </a:xfrm>
          <a:prstGeom prst="rect">
            <a:avLst/>
          </a:prstGeom>
        </p:spPr>
      </p:pic>
    </p:spTree>
    <p:extLst>
      <p:ext uri="{BB962C8B-B14F-4D97-AF65-F5344CB8AC3E}">
        <p14:creationId xmlns:p14="http://schemas.microsoft.com/office/powerpoint/2010/main" val="21851547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A76A616-38C3-6640-B153-3F4795DA0D7C}"/>
              </a:ext>
            </a:extLst>
          </p:cNvPr>
          <p:cNvSpPr>
            <a:spLocks noGrp="1"/>
          </p:cNvSpPr>
          <p:nvPr>
            <p:ph type="title"/>
          </p:nvPr>
        </p:nvSpPr>
        <p:spPr/>
        <p:txBody>
          <a:bodyPr/>
          <a:lstStyle/>
          <a:p>
            <a:r>
              <a:rPr lang="tr-TR" dirty="0" err="1"/>
              <a:t>Overfitting</a:t>
            </a:r>
            <a:r>
              <a:rPr lang="tr-TR" dirty="0"/>
              <a:t> konusu</a:t>
            </a:r>
          </a:p>
        </p:txBody>
      </p:sp>
      <p:sp>
        <p:nvSpPr>
          <p:cNvPr id="3" name="İçerik Yer Tutucusu 2">
            <a:extLst>
              <a:ext uri="{FF2B5EF4-FFF2-40B4-BE49-F238E27FC236}">
                <a16:creationId xmlns:a16="http://schemas.microsoft.com/office/drawing/2014/main" id="{CA2B41E4-51BB-D442-AAF9-8C3DA05176F2}"/>
              </a:ext>
            </a:extLst>
          </p:cNvPr>
          <p:cNvSpPr>
            <a:spLocks noGrp="1"/>
          </p:cNvSpPr>
          <p:nvPr>
            <p:ph idx="1"/>
          </p:nvPr>
        </p:nvSpPr>
        <p:spPr/>
        <p:txBody>
          <a:bodyPr/>
          <a:lstStyle/>
          <a:p>
            <a:pPr algn="just"/>
            <a:r>
              <a:rPr lang="tr-TR" dirty="0"/>
              <a:t>Aşırı uyumu ifade eder. Etkili bir modelden ziyade eldeki mevcut verileri ezberleyerek eğri/model oluşturur. Yeni veriler üzerinde tahmin yürütmekte başarılı olamaz.</a:t>
            </a:r>
          </a:p>
          <a:p>
            <a:pPr lvl="1" algn="just"/>
            <a:r>
              <a:rPr lang="tr-TR" dirty="0"/>
              <a:t>Bir önceki örnek için doğrusal yerine, </a:t>
            </a:r>
            <a:r>
              <a:rPr lang="tr-TR" dirty="0" err="1"/>
              <a:t>polinominal</a:t>
            </a:r>
            <a:r>
              <a:rPr lang="tr-TR" dirty="0"/>
              <a:t> eğri seçer ve derecesini yükselterek bunu görebilirsiniz.</a:t>
            </a:r>
          </a:p>
          <a:p>
            <a:pPr lvl="1" algn="just"/>
            <a:r>
              <a:rPr lang="tr-TR" dirty="0"/>
              <a:t>6. dereceden </a:t>
            </a:r>
            <a:r>
              <a:rPr lang="tr-TR" dirty="0" err="1"/>
              <a:t>polinominal</a:t>
            </a:r>
            <a:r>
              <a:rPr lang="tr-TR" dirty="0"/>
              <a:t> seçtiğimiz halde anlamlı bir eğri yok ve r</a:t>
            </a:r>
            <a:r>
              <a:rPr lang="tr-TR" baseline="30000" dirty="0"/>
              <a:t>2</a:t>
            </a:r>
            <a:r>
              <a:rPr lang="tr-TR" dirty="0"/>
              <a:t> 0.6 oldu</a:t>
            </a:r>
          </a:p>
          <a:p>
            <a:pPr lvl="1" algn="just"/>
            <a:endParaRPr lang="tr-TR" dirty="0"/>
          </a:p>
          <a:p>
            <a:pPr lvl="1" algn="just"/>
            <a:endParaRPr lang="tr-TR" dirty="0"/>
          </a:p>
          <a:p>
            <a:pPr lvl="1" algn="just"/>
            <a:endParaRPr lang="tr-TR" dirty="0"/>
          </a:p>
          <a:p>
            <a:pPr lvl="1" algn="just"/>
            <a:endParaRPr lang="tr-TR" dirty="0"/>
          </a:p>
          <a:p>
            <a:pPr lvl="1" algn="just"/>
            <a:endParaRPr lang="tr-TR" dirty="0"/>
          </a:p>
          <a:p>
            <a:pPr lvl="1" algn="just"/>
            <a:endParaRPr lang="tr-TR" dirty="0"/>
          </a:p>
          <a:p>
            <a:pPr lvl="1" algn="just"/>
            <a:endParaRPr lang="tr-TR" dirty="0"/>
          </a:p>
          <a:p>
            <a:pPr lvl="1" algn="just"/>
            <a:endParaRPr lang="tr-TR" dirty="0"/>
          </a:p>
        </p:txBody>
      </p:sp>
      <p:pic>
        <p:nvPicPr>
          <p:cNvPr id="4" name="Resim 3">
            <a:extLst>
              <a:ext uri="{FF2B5EF4-FFF2-40B4-BE49-F238E27FC236}">
                <a16:creationId xmlns:a16="http://schemas.microsoft.com/office/drawing/2014/main" id="{ECDE1F4A-AE42-7343-80F2-64EC7F1F51D7}"/>
              </a:ext>
            </a:extLst>
          </p:cNvPr>
          <p:cNvPicPr>
            <a:picLocks noChangeAspect="1"/>
          </p:cNvPicPr>
          <p:nvPr/>
        </p:nvPicPr>
        <p:blipFill>
          <a:blip r:embed="rId2"/>
          <a:stretch>
            <a:fillRect/>
          </a:stretch>
        </p:blipFill>
        <p:spPr>
          <a:xfrm>
            <a:off x="3975651" y="3378644"/>
            <a:ext cx="5452441" cy="2346376"/>
          </a:xfrm>
          <a:prstGeom prst="rect">
            <a:avLst/>
          </a:prstGeom>
        </p:spPr>
      </p:pic>
    </p:spTree>
    <p:extLst>
      <p:ext uri="{BB962C8B-B14F-4D97-AF65-F5344CB8AC3E}">
        <p14:creationId xmlns:p14="http://schemas.microsoft.com/office/powerpoint/2010/main" val="3362185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5E7B49B-54B3-0341-B174-246F7704BB45}"/>
              </a:ext>
            </a:extLst>
          </p:cNvPr>
          <p:cNvSpPr>
            <a:spLocks noGrp="1"/>
          </p:cNvSpPr>
          <p:nvPr>
            <p:ph type="title"/>
          </p:nvPr>
        </p:nvSpPr>
        <p:spPr/>
        <p:txBody>
          <a:bodyPr/>
          <a:lstStyle/>
          <a:p>
            <a:r>
              <a:rPr lang="tr-TR" dirty="0"/>
              <a:t>Çok boyutlu regresyon</a:t>
            </a:r>
          </a:p>
        </p:txBody>
      </p:sp>
      <p:sp>
        <p:nvSpPr>
          <p:cNvPr id="3" name="İçerik Yer Tutucusu 2">
            <a:extLst>
              <a:ext uri="{FF2B5EF4-FFF2-40B4-BE49-F238E27FC236}">
                <a16:creationId xmlns:a16="http://schemas.microsoft.com/office/drawing/2014/main" id="{D6278A26-1539-2B44-A84A-8D9A6D70A7A0}"/>
              </a:ext>
            </a:extLst>
          </p:cNvPr>
          <p:cNvSpPr>
            <a:spLocks noGrp="1"/>
          </p:cNvSpPr>
          <p:nvPr>
            <p:ph idx="1"/>
          </p:nvPr>
        </p:nvSpPr>
        <p:spPr/>
        <p:txBody>
          <a:bodyPr/>
          <a:lstStyle/>
          <a:p>
            <a:pPr algn="just"/>
            <a:r>
              <a:rPr lang="tr-TR" dirty="0"/>
              <a:t>Örneklerimiz tek bağımsız (x) ve buna bağlı (Y) değişkenlerinden oluşmaktaydı.</a:t>
            </a:r>
          </a:p>
          <a:p>
            <a:pPr algn="just"/>
            <a:r>
              <a:rPr lang="tr-TR" dirty="0"/>
              <a:t>Gerçek dünyada birden fazla parametre olabilir.</a:t>
            </a:r>
          </a:p>
          <a:p>
            <a:pPr algn="just"/>
            <a:r>
              <a:rPr lang="tr-TR" dirty="0"/>
              <a:t>Örnek senaryo: emlak yazılımı geliştirdiğimizi varsayalım, yazılım evin konum, m</a:t>
            </a:r>
            <a:r>
              <a:rPr lang="tr-TR" baseline="30000" dirty="0"/>
              <a:t>2</a:t>
            </a:r>
            <a:r>
              <a:rPr lang="tr-TR" dirty="0"/>
              <a:t>, oda sayısı, bulunduğu kat, bina yaşına göre </a:t>
            </a:r>
            <a:r>
              <a:rPr lang="tr-TR" dirty="0" err="1"/>
              <a:t>adaptif</a:t>
            </a:r>
            <a:r>
              <a:rPr lang="tr-TR" dirty="0"/>
              <a:t> en iyi fiyatı belirlesin.</a:t>
            </a:r>
          </a:p>
          <a:p>
            <a:endParaRPr lang="tr-TR" dirty="0"/>
          </a:p>
          <a:p>
            <a:pPr marL="0" indent="0">
              <a:buNone/>
            </a:pPr>
            <a:endParaRPr lang="tr-TR" dirty="0"/>
          </a:p>
          <a:p>
            <a:endParaRPr lang="tr-TR" dirty="0"/>
          </a:p>
        </p:txBody>
      </p:sp>
      <p:sp>
        <p:nvSpPr>
          <p:cNvPr id="4" name="Rectangle 2">
            <a:extLst>
              <a:ext uri="{FF2B5EF4-FFF2-40B4-BE49-F238E27FC236}">
                <a16:creationId xmlns:a16="http://schemas.microsoft.com/office/drawing/2014/main" id="{EAFDA4AB-485A-9149-AA6D-46F2A7B77C82}"/>
              </a:ext>
            </a:extLst>
          </p:cNvPr>
          <p:cNvSpPr>
            <a:spLocks noChangeArrowheads="1"/>
          </p:cNvSpPr>
          <p:nvPr/>
        </p:nvSpPr>
        <p:spPr bwMode="auto">
          <a:xfrm>
            <a:off x="3707918" y="4714875"/>
            <a:ext cx="642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tr-TR" altLang="en-US" sz="2800" b="1" dirty="0">
                <a:latin typeface="Times New Roman" pitchFamily="18" charset="0"/>
                <a:ea typeface="Calibri" pitchFamily="34" charset="0"/>
                <a:cs typeface="Times New Roman" pitchFamily="18" charset="0"/>
              </a:rPr>
              <a:t>Y = </a:t>
            </a:r>
            <a:r>
              <a:rPr lang="tr-TR" altLang="en-US" sz="2800" b="1" dirty="0">
                <a:latin typeface="Times New Roman" pitchFamily="18" charset="0"/>
                <a:ea typeface="Calibri" pitchFamily="34" charset="0"/>
                <a:cs typeface="Times New Roman" pitchFamily="18" charset="0"/>
                <a:sym typeface="Symbol" pitchFamily="18" charset="2"/>
              </a:rPr>
              <a:t>a</a:t>
            </a:r>
            <a:r>
              <a:rPr lang="tr-TR" altLang="en-US" sz="2800" dirty="0">
                <a:latin typeface="Times New Roman" pitchFamily="18" charset="0"/>
                <a:ea typeface="Calibri" pitchFamily="34" charset="0"/>
                <a:cs typeface="Times New Roman" pitchFamily="18" charset="0"/>
                <a:sym typeface="Symbol" pitchFamily="18" charset="2"/>
              </a:rPr>
              <a:t> + </a:t>
            </a:r>
            <a:r>
              <a:rPr lang="tr-TR" altLang="en-US" sz="2800" baseline="-30000" dirty="0">
                <a:latin typeface="Times New Roman" pitchFamily="18" charset="0"/>
                <a:ea typeface="Calibri" pitchFamily="34" charset="0"/>
                <a:cs typeface="Times New Roman" pitchFamily="18" charset="0"/>
              </a:rPr>
              <a:t>1</a:t>
            </a:r>
            <a:r>
              <a:rPr lang="tr-TR" altLang="en-US" sz="2800" dirty="0">
                <a:latin typeface="Times New Roman" pitchFamily="18" charset="0"/>
                <a:ea typeface="Calibri" pitchFamily="34" charset="0"/>
                <a:cs typeface="Times New Roman" pitchFamily="18" charset="0"/>
                <a:sym typeface="Symbol" pitchFamily="18" charset="2"/>
              </a:rPr>
              <a:t> X</a:t>
            </a:r>
            <a:r>
              <a:rPr lang="tr-TR" altLang="en-US" sz="2800" baseline="-30000" dirty="0">
                <a:latin typeface="Times New Roman" pitchFamily="18" charset="0"/>
                <a:ea typeface="Calibri" pitchFamily="34" charset="0"/>
                <a:cs typeface="Times New Roman" pitchFamily="18" charset="0"/>
                <a:sym typeface="Symbol" pitchFamily="18" charset="2"/>
              </a:rPr>
              <a:t>1</a:t>
            </a:r>
            <a:r>
              <a:rPr lang="tr-TR" altLang="en-US" sz="2800" dirty="0">
                <a:latin typeface="Times New Roman" pitchFamily="18" charset="0"/>
                <a:ea typeface="Calibri" pitchFamily="34" charset="0"/>
                <a:cs typeface="Times New Roman" pitchFamily="18" charset="0"/>
                <a:sym typeface="Symbol" pitchFamily="18" charset="2"/>
              </a:rPr>
              <a:t>+</a:t>
            </a:r>
            <a:r>
              <a:rPr lang="tr-TR" altLang="en-US" sz="2800" baseline="-30000" dirty="0">
                <a:latin typeface="Times New Roman" pitchFamily="18" charset="0"/>
                <a:ea typeface="Calibri" pitchFamily="34" charset="0"/>
                <a:cs typeface="Times New Roman" pitchFamily="18" charset="0"/>
              </a:rPr>
              <a:t>2</a:t>
            </a:r>
            <a:r>
              <a:rPr lang="tr-TR" altLang="en-US" sz="2800" dirty="0">
                <a:latin typeface="Times New Roman" pitchFamily="18" charset="0"/>
                <a:ea typeface="Calibri" pitchFamily="34" charset="0"/>
                <a:cs typeface="Times New Roman" pitchFamily="18" charset="0"/>
                <a:sym typeface="Symbol" pitchFamily="18" charset="2"/>
              </a:rPr>
              <a:t> X</a:t>
            </a:r>
            <a:r>
              <a:rPr lang="tr-TR" altLang="en-US" sz="2800" baseline="-30000" dirty="0">
                <a:latin typeface="Times New Roman" pitchFamily="18" charset="0"/>
                <a:ea typeface="Calibri" pitchFamily="34" charset="0"/>
                <a:cs typeface="Times New Roman" pitchFamily="18" charset="0"/>
                <a:sym typeface="Symbol" pitchFamily="18" charset="2"/>
              </a:rPr>
              <a:t>2</a:t>
            </a:r>
            <a:r>
              <a:rPr lang="tr-TR" altLang="en-US" sz="2800" dirty="0">
                <a:latin typeface="Times New Roman" pitchFamily="18" charset="0"/>
                <a:ea typeface="Calibri" pitchFamily="34" charset="0"/>
                <a:cs typeface="Times New Roman" pitchFamily="18" charset="0"/>
                <a:sym typeface="Symbol" pitchFamily="18" charset="2"/>
              </a:rPr>
              <a:t>+</a:t>
            </a:r>
            <a:r>
              <a:rPr lang="tr-TR" altLang="en-US" sz="2800" baseline="-30000" dirty="0">
                <a:latin typeface="Times New Roman" pitchFamily="18" charset="0"/>
                <a:ea typeface="Calibri" pitchFamily="34" charset="0"/>
                <a:cs typeface="Times New Roman" pitchFamily="18" charset="0"/>
              </a:rPr>
              <a:t>3</a:t>
            </a:r>
            <a:r>
              <a:rPr lang="tr-TR" altLang="en-US" sz="2800" dirty="0">
                <a:latin typeface="Times New Roman" pitchFamily="18" charset="0"/>
                <a:ea typeface="Calibri" pitchFamily="34" charset="0"/>
                <a:cs typeface="Times New Roman" pitchFamily="18" charset="0"/>
                <a:sym typeface="Symbol" pitchFamily="18" charset="2"/>
              </a:rPr>
              <a:t> X</a:t>
            </a:r>
            <a:r>
              <a:rPr lang="tr-TR" altLang="en-US" sz="2800" baseline="-30000" dirty="0">
                <a:latin typeface="Times New Roman" pitchFamily="18" charset="0"/>
                <a:ea typeface="Calibri" pitchFamily="34" charset="0"/>
                <a:cs typeface="Times New Roman" pitchFamily="18" charset="0"/>
                <a:sym typeface="Symbol" pitchFamily="18" charset="2"/>
              </a:rPr>
              <a:t>3</a:t>
            </a:r>
            <a:r>
              <a:rPr lang="tr-TR" altLang="en-US" sz="2800" dirty="0">
                <a:latin typeface="Times New Roman" pitchFamily="18" charset="0"/>
                <a:ea typeface="Calibri" pitchFamily="34" charset="0"/>
                <a:cs typeface="Times New Roman" pitchFamily="18" charset="0"/>
                <a:sym typeface="Symbol" pitchFamily="18" charset="2"/>
              </a:rPr>
              <a:t>+ ... +</a:t>
            </a:r>
            <a:r>
              <a:rPr lang="tr-TR" altLang="en-US" sz="2800" baseline="-30000" dirty="0">
                <a:latin typeface="Times New Roman" pitchFamily="18" charset="0"/>
                <a:ea typeface="Calibri" pitchFamily="34" charset="0"/>
                <a:cs typeface="Times New Roman" pitchFamily="18" charset="0"/>
              </a:rPr>
              <a:t>k</a:t>
            </a:r>
            <a:r>
              <a:rPr lang="tr-TR" altLang="en-US" sz="2800" dirty="0">
                <a:latin typeface="Times New Roman" pitchFamily="18" charset="0"/>
                <a:ea typeface="Calibri" pitchFamily="34" charset="0"/>
                <a:cs typeface="Times New Roman" pitchFamily="18" charset="0"/>
                <a:sym typeface="Symbol" pitchFamily="18" charset="2"/>
              </a:rPr>
              <a:t> </a:t>
            </a:r>
            <a:r>
              <a:rPr lang="tr-TR" altLang="en-US" sz="2800" dirty="0" err="1">
                <a:latin typeface="Times New Roman" pitchFamily="18" charset="0"/>
                <a:ea typeface="Calibri" pitchFamily="34" charset="0"/>
                <a:cs typeface="Times New Roman" pitchFamily="18" charset="0"/>
                <a:sym typeface="Symbol" pitchFamily="18" charset="2"/>
              </a:rPr>
              <a:t>X</a:t>
            </a:r>
            <a:r>
              <a:rPr lang="tr-TR" altLang="en-US" sz="2800" baseline="-30000" dirty="0" err="1">
                <a:latin typeface="Times New Roman" pitchFamily="18" charset="0"/>
                <a:ea typeface="Calibri" pitchFamily="34" charset="0"/>
                <a:cs typeface="Times New Roman" pitchFamily="18" charset="0"/>
                <a:sym typeface="Symbol" pitchFamily="18" charset="2"/>
              </a:rPr>
              <a:t>k</a:t>
            </a:r>
            <a:endParaRPr lang="tr-TR" altLang="en-US" sz="2800" dirty="0">
              <a:latin typeface="Times New Roman" pitchFamily="18" charset="0"/>
              <a:ea typeface="Calibri" pitchFamily="34" charset="0"/>
              <a:cs typeface="Times New Roman" pitchFamily="18" charset="0"/>
              <a:sym typeface="Symbol" pitchFamily="18" charset="2"/>
            </a:endParaRPr>
          </a:p>
        </p:txBody>
      </p:sp>
    </p:spTree>
    <p:extLst>
      <p:ext uri="{BB962C8B-B14F-4D97-AF65-F5344CB8AC3E}">
        <p14:creationId xmlns:p14="http://schemas.microsoft.com/office/powerpoint/2010/main" val="7476798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C1FCB8F-E5B6-DC4E-BA67-1D04B2D74267}"/>
              </a:ext>
            </a:extLst>
          </p:cNvPr>
          <p:cNvSpPr>
            <a:spLocks noGrp="1"/>
          </p:cNvSpPr>
          <p:nvPr>
            <p:ph type="title"/>
          </p:nvPr>
        </p:nvSpPr>
        <p:spPr/>
        <p:txBody>
          <a:bodyPr/>
          <a:lstStyle/>
          <a:p>
            <a:r>
              <a:rPr lang="tr-TR" dirty="0"/>
              <a:t>Çoklu regresyon</a:t>
            </a:r>
          </a:p>
        </p:txBody>
      </p:sp>
      <p:sp>
        <p:nvSpPr>
          <p:cNvPr id="3" name="İçerik Yer Tutucusu 2">
            <a:extLst>
              <a:ext uri="{FF2B5EF4-FFF2-40B4-BE49-F238E27FC236}">
                <a16:creationId xmlns:a16="http://schemas.microsoft.com/office/drawing/2014/main" id="{0666F096-9D2F-5B4B-9C61-6494D100EA87}"/>
              </a:ext>
            </a:extLst>
          </p:cNvPr>
          <p:cNvSpPr>
            <a:spLocks noGrp="1"/>
          </p:cNvSpPr>
          <p:nvPr>
            <p:ph idx="1"/>
          </p:nvPr>
        </p:nvSpPr>
        <p:spPr/>
        <p:txBody>
          <a:bodyPr/>
          <a:lstStyle/>
          <a:p>
            <a:r>
              <a:rPr lang="tr-TR" dirty="0"/>
              <a:t>Adımlar</a:t>
            </a:r>
          </a:p>
          <a:p>
            <a:pPr lvl="1"/>
            <a:r>
              <a:rPr lang="tr-TR" dirty="0"/>
              <a:t>Veri penceresi -&gt; Veri çözümleme -&gt;Regresyon (yüklü değilse araçlar -&gt; eklentiler: Çözümleyici araç takımı)</a:t>
            </a:r>
          </a:p>
          <a:p>
            <a:pPr lvl="1"/>
            <a:r>
              <a:rPr lang="tr-TR" dirty="0"/>
              <a:t>Bundan sonraki adımlar, y ve x girişlerini seçmek. (etiketler, çıkış, </a:t>
            </a:r>
            <a:r>
              <a:rPr lang="tr-TR" dirty="0" err="1"/>
              <a:t>plot</a:t>
            </a:r>
            <a:r>
              <a:rPr lang="tr-TR" dirty="0"/>
              <a:t> seçili olmalı)</a:t>
            </a:r>
          </a:p>
          <a:p>
            <a:pPr lvl="1"/>
            <a:r>
              <a:rPr lang="tr-TR" baseline="30000" dirty="0"/>
              <a:t>r2</a:t>
            </a:r>
            <a:r>
              <a:rPr lang="tr-TR" dirty="0"/>
              <a:t> 0.88 olduğu için anlamlıdır ve tahmin için kullanılabilir.</a:t>
            </a:r>
          </a:p>
          <a:p>
            <a:pPr lvl="1"/>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73DC9FBF-86FC-7045-ACC8-E1AD958E65CF}"/>
              </a:ext>
            </a:extLst>
          </p:cNvPr>
          <p:cNvPicPr>
            <a:picLocks noChangeAspect="1"/>
          </p:cNvPicPr>
          <p:nvPr/>
        </p:nvPicPr>
        <p:blipFill>
          <a:blip r:embed="rId2"/>
          <a:stretch>
            <a:fillRect/>
          </a:stretch>
        </p:blipFill>
        <p:spPr>
          <a:xfrm>
            <a:off x="8571536" y="934450"/>
            <a:ext cx="2049394" cy="990413"/>
          </a:xfrm>
          <a:prstGeom prst="rect">
            <a:avLst/>
          </a:prstGeom>
        </p:spPr>
      </p:pic>
      <p:pic>
        <p:nvPicPr>
          <p:cNvPr id="5" name="Resim 4">
            <a:extLst>
              <a:ext uri="{FF2B5EF4-FFF2-40B4-BE49-F238E27FC236}">
                <a16:creationId xmlns:a16="http://schemas.microsoft.com/office/drawing/2014/main" id="{C9F95683-64AF-CA42-8E86-0D9C9BDC4BDD}"/>
              </a:ext>
            </a:extLst>
          </p:cNvPr>
          <p:cNvPicPr>
            <a:picLocks noChangeAspect="1"/>
          </p:cNvPicPr>
          <p:nvPr/>
        </p:nvPicPr>
        <p:blipFill>
          <a:blip r:embed="rId3"/>
          <a:stretch>
            <a:fillRect/>
          </a:stretch>
        </p:blipFill>
        <p:spPr>
          <a:xfrm>
            <a:off x="3869268" y="3976031"/>
            <a:ext cx="5562600" cy="2008717"/>
          </a:xfrm>
          <a:prstGeom prst="rect">
            <a:avLst/>
          </a:prstGeom>
        </p:spPr>
      </p:pic>
    </p:spTree>
    <p:extLst>
      <p:ext uri="{BB962C8B-B14F-4D97-AF65-F5344CB8AC3E}">
        <p14:creationId xmlns:p14="http://schemas.microsoft.com/office/powerpoint/2010/main" val="10721454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5FB9A44-F236-4346-9704-B6FC275BD45B}"/>
              </a:ext>
            </a:extLst>
          </p:cNvPr>
          <p:cNvSpPr>
            <a:spLocks noGrp="1"/>
          </p:cNvSpPr>
          <p:nvPr>
            <p:ph type="title"/>
          </p:nvPr>
        </p:nvSpPr>
        <p:spPr/>
        <p:txBody>
          <a:bodyPr/>
          <a:lstStyle/>
          <a:p>
            <a:r>
              <a:rPr lang="tr-TR" dirty="0"/>
              <a:t>Tartışma-1</a:t>
            </a:r>
          </a:p>
        </p:txBody>
      </p:sp>
      <p:sp>
        <p:nvSpPr>
          <p:cNvPr id="3" name="İçerik Yer Tutucusu 2">
            <a:extLst>
              <a:ext uri="{FF2B5EF4-FFF2-40B4-BE49-F238E27FC236}">
                <a16:creationId xmlns:a16="http://schemas.microsoft.com/office/drawing/2014/main" id="{7BE6E603-2C32-6F4D-A5FC-FD87D1DB5CA3}"/>
              </a:ext>
            </a:extLst>
          </p:cNvPr>
          <p:cNvSpPr>
            <a:spLocks noGrp="1"/>
          </p:cNvSpPr>
          <p:nvPr>
            <p:ph idx="1"/>
          </p:nvPr>
        </p:nvSpPr>
        <p:spPr/>
        <p:txBody>
          <a:bodyPr/>
          <a:lstStyle/>
          <a:p>
            <a:pPr algn="just"/>
            <a:r>
              <a:rPr lang="tr-TR" dirty="0"/>
              <a:t>Böyle bir modelde kullanılabilecek veri türleri önemlidir. Elde edilen denklemde girişlerdeki sayısal değerler doğrudan kullanıldığı için sonuç üzerinde etkilidir. </a:t>
            </a:r>
          </a:p>
          <a:p>
            <a:pPr algn="just"/>
            <a:r>
              <a:rPr lang="tr-TR" dirty="0"/>
              <a:t>Örneğin plaka numarası şehri belirtir ama sayısal büyüklük olarak ele alınmamalıdır! Değişken türleri</a:t>
            </a:r>
          </a:p>
          <a:p>
            <a:pPr lvl="1" algn="just"/>
            <a:r>
              <a:rPr lang="tr-TR" dirty="0"/>
              <a:t>Sayısal değerler (</a:t>
            </a:r>
            <a:r>
              <a:rPr lang="tr-TR" dirty="0" err="1"/>
              <a:t>normalize</a:t>
            </a:r>
            <a:r>
              <a:rPr lang="tr-TR" dirty="0"/>
              <a:t> </a:t>
            </a:r>
            <a:r>
              <a:rPr lang="tr-TR" dirty="0" err="1"/>
              <a:t>edilerekte</a:t>
            </a:r>
            <a:r>
              <a:rPr lang="tr-TR" dirty="0"/>
              <a:t> kullanılabilir)</a:t>
            </a:r>
          </a:p>
          <a:p>
            <a:pPr lvl="1" algn="just"/>
            <a:r>
              <a:rPr lang="tr-TR" dirty="0"/>
              <a:t>Metin verileri (</a:t>
            </a:r>
            <a:r>
              <a:rPr lang="tr-TR" dirty="0" err="1"/>
              <a:t>vektörleştirme</a:t>
            </a:r>
            <a:r>
              <a:rPr lang="tr-TR" dirty="0"/>
              <a:t> yapılarak sayısal hale getirilir)</a:t>
            </a:r>
          </a:p>
          <a:p>
            <a:pPr lvl="1" algn="just"/>
            <a:r>
              <a:rPr lang="tr-TR" dirty="0"/>
              <a:t>Kategorik değişkenler: </a:t>
            </a:r>
            <a:r>
              <a:rPr lang="tr-TR" dirty="0" err="1"/>
              <a:t>Boolean</a:t>
            </a:r>
            <a:r>
              <a:rPr lang="tr-TR" dirty="0"/>
              <a:t> seçilebilir (cinsiyet, plaka, katın ara kat olması veya olmaması gibi)</a:t>
            </a:r>
          </a:p>
          <a:p>
            <a:pPr lvl="2" algn="just"/>
            <a:r>
              <a:rPr lang="tr-TR" b="1" dirty="0" err="1"/>
              <a:t>One</a:t>
            </a:r>
            <a:r>
              <a:rPr lang="tr-TR" b="1" dirty="0"/>
              <a:t>-hot </a:t>
            </a:r>
            <a:r>
              <a:rPr lang="tr-TR" b="1" dirty="0" err="1"/>
              <a:t>encoding</a:t>
            </a:r>
            <a:r>
              <a:rPr lang="tr-TR" b="1" dirty="0"/>
              <a:t>: </a:t>
            </a:r>
            <a:r>
              <a:rPr lang="tr-TR" dirty="0"/>
              <a:t>Çok boyutlu </a:t>
            </a:r>
            <a:r>
              <a:rPr lang="tr-TR" dirty="0" err="1"/>
              <a:t>boolean</a:t>
            </a:r>
            <a:r>
              <a:rPr lang="tr-TR" dirty="0"/>
              <a:t> gibi düşünülebilir, örneğin binanın bulunduğu kat.</a:t>
            </a:r>
          </a:p>
          <a:p>
            <a:pPr lvl="2" algn="just"/>
            <a:endParaRPr lang="tr-TR" dirty="0"/>
          </a:p>
          <a:p>
            <a:pPr lvl="1" algn="just"/>
            <a:endParaRPr lang="tr-TR" dirty="0"/>
          </a:p>
          <a:p>
            <a:pPr algn="just"/>
            <a:r>
              <a:rPr lang="tr-TR" dirty="0"/>
              <a:t>Bu veri seçimleri, </a:t>
            </a:r>
            <a:r>
              <a:rPr lang="tr-TR" dirty="0" err="1"/>
              <a:t>normalizasyon</a:t>
            </a:r>
            <a:r>
              <a:rPr lang="tr-TR" dirty="0"/>
              <a:t>, dönüştürme, eksik veri model başarımlarını doğrudan etkiler.</a:t>
            </a:r>
          </a:p>
        </p:txBody>
      </p:sp>
      <p:pic>
        <p:nvPicPr>
          <p:cNvPr id="4" name="Resim 3">
            <a:extLst>
              <a:ext uri="{FF2B5EF4-FFF2-40B4-BE49-F238E27FC236}">
                <a16:creationId xmlns:a16="http://schemas.microsoft.com/office/drawing/2014/main" id="{2FB74A37-7889-C744-A759-B3B06123EF14}"/>
              </a:ext>
            </a:extLst>
          </p:cNvPr>
          <p:cNvPicPr>
            <a:picLocks noChangeAspect="1"/>
          </p:cNvPicPr>
          <p:nvPr/>
        </p:nvPicPr>
        <p:blipFill>
          <a:blip r:embed="rId2"/>
          <a:stretch>
            <a:fillRect/>
          </a:stretch>
        </p:blipFill>
        <p:spPr>
          <a:xfrm>
            <a:off x="5035735" y="4395029"/>
            <a:ext cx="2491133" cy="692556"/>
          </a:xfrm>
          <a:prstGeom prst="rect">
            <a:avLst/>
          </a:prstGeom>
        </p:spPr>
      </p:pic>
    </p:spTree>
    <p:extLst>
      <p:ext uri="{BB962C8B-B14F-4D97-AF65-F5344CB8AC3E}">
        <p14:creationId xmlns:p14="http://schemas.microsoft.com/office/powerpoint/2010/main" val="2641342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35FA750-36C4-DE40-B805-E704C331C836}"/>
              </a:ext>
            </a:extLst>
          </p:cNvPr>
          <p:cNvSpPr>
            <a:spLocks noGrp="1"/>
          </p:cNvSpPr>
          <p:nvPr>
            <p:ph type="title"/>
          </p:nvPr>
        </p:nvSpPr>
        <p:spPr/>
        <p:txBody>
          <a:bodyPr/>
          <a:lstStyle/>
          <a:p>
            <a:r>
              <a:rPr lang="tr-TR" dirty="0"/>
              <a:t>Yazılım Ekonomisi</a:t>
            </a:r>
          </a:p>
        </p:txBody>
      </p:sp>
      <p:sp>
        <p:nvSpPr>
          <p:cNvPr id="3" name="İçerik Yer Tutucusu 2">
            <a:extLst>
              <a:ext uri="{FF2B5EF4-FFF2-40B4-BE49-F238E27FC236}">
                <a16:creationId xmlns:a16="http://schemas.microsoft.com/office/drawing/2014/main" id="{3D6163C4-3498-4345-94F0-F8B6FC0DE5DD}"/>
              </a:ext>
            </a:extLst>
          </p:cNvPr>
          <p:cNvSpPr>
            <a:spLocks noGrp="1"/>
          </p:cNvSpPr>
          <p:nvPr>
            <p:ph idx="1"/>
          </p:nvPr>
        </p:nvSpPr>
        <p:spPr/>
        <p:txBody>
          <a:bodyPr/>
          <a:lstStyle/>
          <a:p>
            <a:pPr algn="just"/>
            <a:r>
              <a:rPr lang="tr-TR" dirty="0"/>
              <a:t>Sınırlı kaynaklarla uğraşıyoruz. Yazılım ürünlerimize eklemek istediğimiz tüm iyi özellikleri kapsayacak yeterli zaman veya para asla yoktur. </a:t>
            </a:r>
          </a:p>
          <a:p>
            <a:pPr algn="just"/>
            <a:endParaRPr lang="tr-TR" dirty="0"/>
          </a:p>
          <a:p>
            <a:pPr algn="just"/>
            <a:r>
              <a:rPr lang="tr-TR" dirty="0"/>
              <a:t>Yazılım ürünlerimiz her zaman sınırlı bilgisayar gücü ve ana bellek dünyasında çalışmalıdır. </a:t>
            </a:r>
          </a:p>
          <a:p>
            <a:pPr algn="just"/>
            <a:endParaRPr lang="tr-TR" dirty="0"/>
          </a:p>
          <a:p>
            <a:pPr algn="just"/>
            <a:r>
              <a:rPr lang="tr-TR" dirty="0"/>
              <a:t>Yazılım yaşam döngüsü boyunca, yazılım mühendisliği ekonomi tekniklerinin yararlı yardım sağladığı sınırlı kaynakları içeren birçok karar durumu vardır. Bu ekonomik karar sorunlarının doğası hakkında bir fikir vermek için, aşağıda yazılım yaşam döngüsündeki ana aşamaların her biri için bir örnek verilmiştir.</a:t>
            </a:r>
          </a:p>
        </p:txBody>
      </p:sp>
    </p:spTree>
    <p:extLst>
      <p:ext uri="{BB962C8B-B14F-4D97-AF65-F5344CB8AC3E}">
        <p14:creationId xmlns:p14="http://schemas.microsoft.com/office/powerpoint/2010/main" val="38768090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36E7493-37AD-D142-BECE-A9B1006DBE84}"/>
              </a:ext>
            </a:extLst>
          </p:cNvPr>
          <p:cNvSpPr>
            <a:spLocks noGrp="1"/>
          </p:cNvSpPr>
          <p:nvPr>
            <p:ph type="title"/>
          </p:nvPr>
        </p:nvSpPr>
        <p:spPr/>
        <p:txBody>
          <a:bodyPr/>
          <a:lstStyle/>
          <a:p>
            <a:r>
              <a:rPr lang="tr-TR" dirty="0"/>
              <a:t>Tartışma</a:t>
            </a:r>
          </a:p>
        </p:txBody>
      </p:sp>
      <p:sp>
        <p:nvSpPr>
          <p:cNvPr id="3" name="İçerik Yer Tutucusu 2">
            <a:extLst>
              <a:ext uri="{FF2B5EF4-FFF2-40B4-BE49-F238E27FC236}">
                <a16:creationId xmlns:a16="http://schemas.microsoft.com/office/drawing/2014/main" id="{E890D15B-256B-034E-B5A4-8D51C5AA0721}"/>
              </a:ext>
            </a:extLst>
          </p:cNvPr>
          <p:cNvSpPr>
            <a:spLocks noGrp="1"/>
          </p:cNvSpPr>
          <p:nvPr>
            <p:ph idx="1"/>
          </p:nvPr>
        </p:nvSpPr>
        <p:spPr/>
        <p:txBody>
          <a:bodyPr/>
          <a:lstStyle/>
          <a:p>
            <a:r>
              <a:rPr lang="tr-TR" dirty="0"/>
              <a:t>Tahmin Modelleri</a:t>
            </a:r>
          </a:p>
          <a:p>
            <a:pPr lvl="1"/>
            <a:r>
              <a:rPr lang="tr-TR" dirty="0" err="1"/>
              <a:t>Danışmanlı</a:t>
            </a:r>
            <a:r>
              <a:rPr lang="tr-TR" dirty="0"/>
              <a:t> öğrenme</a:t>
            </a:r>
          </a:p>
          <a:p>
            <a:pPr lvl="2"/>
            <a:r>
              <a:rPr lang="tr-TR" dirty="0"/>
              <a:t>Sayısal model oluşturma</a:t>
            </a:r>
          </a:p>
          <a:p>
            <a:pPr lvl="2"/>
            <a:r>
              <a:rPr lang="tr-TR" dirty="0"/>
              <a:t>Tahmin (kanser teşhisi)</a:t>
            </a:r>
          </a:p>
          <a:p>
            <a:pPr lvl="1"/>
            <a:r>
              <a:rPr lang="tr-TR" dirty="0"/>
              <a:t>Danışmansız öğrenme</a:t>
            </a:r>
          </a:p>
          <a:p>
            <a:pPr lvl="1"/>
            <a:r>
              <a:rPr lang="tr-TR" dirty="0"/>
              <a:t>Pekiştirmeli öğrenme</a:t>
            </a:r>
          </a:p>
          <a:p>
            <a:pPr lvl="1"/>
            <a:endParaRPr lang="tr-TR" dirty="0"/>
          </a:p>
          <a:p>
            <a:pPr lvl="1" algn="just"/>
            <a:r>
              <a:rPr lang="tr-TR" dirty="0"/>
              <a:t>Optimize edilmesi, en uygun yöntemin seçilmesi, </a:t>
            </a:r>
            <a:r>
              <a:rPr lang="tr-TR" dirty="0" err="1"/>
              <a:t>overfitting</a:t>
            </a:r>
            <a:r>
              <a:rPr lang="tr-TR" dirty="0"/>
              <a:t>/</a:t>
            </a:r>
            <a:r>
              <a:rPr lang="tr-TR" dirty="0" err="1"/>
              <a:t>underfitting</a:t>
            </a:r>
            <a:r>
              <a:rPr lang="tr-TR" dirty="0"/>
              <a:t> gibi hepsi ve daha fazlası yapay zeka, makine öğrenmesi dersi konularıdır.</a:t>
            </a:r>
          </a:p>
        </p:txBody>
      </p:sp>
    </p:spTree>
    <p:extLst>
      <p:ext uri="{BB962C8B-B14F-4D97-AF65-F5344CB8AC3E}">
        <p14:creationId xmlns:p14="http://schemas.microsoft.com/office/powerpoint/2010/main" val="5593751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B57958D-B50F-2F4B-BA62-BC3E9DD817D8}"/>
              </a:ext>
            </a:extLst>
          </p:cNvPr>
          <p:cNvSpPr>
            <a:spLocks noGrp="1"/>
          </p:cNvSpPr>
          <p:nvPr>
            <p:ph type="title"/>
          </p:nvPr>
        </p:nvSpPr>
        <p:spPr/>
        <p:txBody>
          <a:bodyPr/>
          <a:lstStyle/>
          <a:p>
            <a:r>
              <a:rPr lang="tr-TR" dirty="0"/>
              <a:t>Karar ağaçları</a:t>
            </a:r>
          </a:p>
        </p:txBody>
      </p:sp>
      <p:sp>
        <p:nvSpPr>
          <p:cNvPr id="3" name="İçerik Yer Tutucusu 2">
            <a:extLst>
              <a:ext uri="{FF2B5EF4-FFF2-40B4-BE49-F238E27FC236}">
                <a16:creationId xmlns:a16="http://schemas.microsoft.com/office/drawing/2014/main" id="{3AAB02FD-4DB4-B046-A6FE-328981C64B10}"/>
              </a:ext>
            </a:extLst>
          </p:cNvPr>
          <p:cNvSpPr>
            <a:spLocks noGrp="1"/>
          </p:cNvSpPr>
          <p:nvPr>
            <p:ph idx="1"/>
          </p:nvPr>
        </p:nvSpPr>
        <p:spPr/>
        <p:txBody>
          <a:bodyPr/>
          <a:lstStyle/>
          <a:p>
            <a:pPr algn="just"/>
            <a:endParaRPr lang="tr-TR" dirty="0"/>
          </a:p>
          <a:p>
            <a:pPr algn="just"/>
            <a:endParaRPr lang="tr-TR" dirty="0"/>
          </a:p>
          <a:p>
            <a:pPr algn="just"/>
            <a:endParaRPr lang="tr-TR" dirty="0"/>
          </a:p>
          <a:p>
            <a:pPr algn="just"/>
            <a:r>
              <a:rPr lang="tr-TR" dirty="0"/>
              <a:t>Kural tabanlı (</a:t>
            </a:r>
            <a:r>
              <a:rPr lang="tr-TR" dirty="0" err="1"/>
              <a:t>if</a:t>
            </a:r>
            <a:r>
              <a:rPr lang="tr-TR" dirty="0"/>
              <a:t>-else yapıları ile) kodlanabilecek çok durumlu karar vericiler olarak düşünülebilir. Kompleks karar ağaçları makine öğrenmesi altında topluluk öğrenme algoritmalarında da kullanılabilir.</a:t>
            </a:r>
          </a:p>
          <a:p>
            <a:pPr algn="just"/>
            <a:r>
              <a:rPr lang="tr-TR" dirty="0"/>
              <a:t>Aşağıdaki gibi bir karar ağacı yapısı bir işletmenin önceden belirlenen planlar doğrultusunda karar vermesi için kullanılabilir.</a:t>
            </a:r>
          </a:p>
          <a:p>
            <a:pPr lvl="1" algn="just"/>
            <a:r>
              <a:rPr lang="tr-TR" dirty="0"/>
              <a:t>İşe alınacak eleman firma için </a:t>
            </a:r>
            <a:r>
              <a:rPr lang="tr-TR" dirty="0" err="1"/>
              <a:t>uygunmu</a:t>
            </a:r>
            <a:r>
              <a:rPr lang="tr-TR" dirty="0"/>
              <a:t>?</a:t>
            </a:r>
          </a:p>
          <a:p>
            <a:pPr lvl="1" algn="just"/>
            <a:r>
              <a:rPr lang="tr-TR" dirty="0"/>
              <a:t>Faiz kullanmak/yatırım yapmak 1 yıl sonra işletme için verimli </a:t>
            </a:r>
            <a:r>
              <a:rPr lang="tr-TR" dirty="0" err="1"/>
              <a:t>olacakmı</a:t>
            </a:r>
            <a:r>
              <a:rPr lang="tr-TR" dirty="0"/>
              <a:t>?</a:t>
            </a:r>
          </a:p>
          <a:p>
            <a:pPr marL="0" indent="0">
              <a:buNone/>
            </a:pPr>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4D630946-7A73-DD4F-A8BA-A4CCECCB66C8}"/>
              </a:ext>
            </a:extLst>
          </p:cNvPr>
          <p:cNvPicPr>
            <a:picLocks noChangeAspect="1"/>
          </p:cNvPicPr>
          <p:nvPr/>
        </p:nvPicPr>
        <p:blipFill>
          <a:blip r:embed="rId2"/>
          <a:stretch>
            <a:fillRect/>
          </a:stretch>
        </p:blipFill>
        <p:spPr>
          <a:xfrm>
            <a:off x="3952461" y="3707296"/>
            <a:ext cx="3289851" cy="2467389"/>
          </a:xfrm>
          <a:prstGeom prst="rect">
            <a:avLst/>
          </a:prstGeom>
        </p:spPr>
      </p:pic>
    </p:spTree>
    <p:extLst>
      <p:ext uri="{BB962C8B-B14F-4D97-AF65-F5344CB8AC3E}">
        <p14:creationId xmlns:p14="http://schemas.microsoft.com/office/powerpoint/2010/main" val="15546740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82591B5-E02A-2245-8FE4-9D4F47569305}"/>
              </a:ext>
            </a:extLst>
          </p:cNvPr>
          <p:cNvSpPr>
            <a:spLocks noGrp="1"/>
          </p:cNvSpPr>
          <p:nvPr>
            <p:ph type="title"/>
          </p:nvPr>
        </p:nvSpPr>
        <p:spPr/>
        <p:txBody>
          <a:bodyPr/>
          <a:lstStyle/>
          <a:p>
            <a:r>
              <a:rPr lang="tr-TR" dirty="0"/>
              <a:t>Karar ağaçları</a:t>
            </a:r>
          </a:p>
        </p:txBody>
      </p:sp>
      <p:sp>
        <p:nvSpPr>
          <p:cNvPr id="3" name="İçerik Yer Tutucusu 2">
            <a:extLst>
              <a:ext uri="{FF2B5EF4-FFF2-40B4-BE49-F238E27FC236}">
                <a16:creationId xmlns:a16="http://schemas.microsoft.com/office/drawing/2014/main" id="{F02AC066-1E3F-424C-8B6F-B74CCC78A956}"/>
              </a:ext>
            </a:extLst>
          </p:cNvPr>
          <p:cNvSpPr>
            <a:spLocks noGrp="1"/>
          </p:cNvSpPr>
          <p:nvPr>
            <p:ph idx="1"/>
          </p:nvPr>
        </p:nvSpPr>
        <p:spPr/>
        <p:txBody>
          <a:bodyPr/>
          <a:lstStyle/>
          <a:p>
            <a:pPr algn="just"/>
            <a:r>
              <a:rPr lang="tr-TR" dirty="0"/>
              <a:t>Yapı olarak kök, dal ve yapraklardan oluşurlar. Tahmin </a:t>
            </a:r>
            <a:r>
              <a:rPr lang="tr-TR" dirty="0" err="1"/>
              <a:t>mdoeli</a:t>
            </a:r>
            <a:r>
              <a:rPr lang="tr-TR" dirty="0"/>
              <a:t> açısından terminal nihai sonuçlardır (kredi verilebilir yada verilemez.)</a:t>
            </a:r>
          </a:p>
          <a:p>
            <a:pPr lvl="1" algn="just"/>
            <a:r>
              <a:rPr lang="tr-TR" dirty="0"/>
              <a:t>Karar ağacı enine/boyuna büyüyen şekilde oluşturulabilirler.</a:t>
            </a:r>
          </a:p>
          <a:p>
            <a:pPr lvl="1" algn="just"/>
            <a:r>
              <a:rPr lang="tr-TR" dirty="0"/>
              <a:t>Ağaç oluşturma, ağaç üzerinde arama algoritmaları veri yapıları dersinin konusudur.</a:t>
            </a:r>
          </a:p>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6FCC8642-0D73-CD46-A39C-9A4F1D538EB7}"/>
              </a:ext>
            </a:extLst>
          </p:cNvPr>
          <p:cNvPicPr>
            <a:picLocks noChangeAspect="1"/>
          </p:cNvPicPr>
          <p:nvPr/>
        </p:nvPicPr>
        <p:blipFill>
          <a:blip r:embed="rId2"/>
          <a:stretch>
            <a:fillRect/>
          </a:stretch>
        </p:blipFill>
        <p:spPr>
          <a:xfrm>
            <a:off x="3975652" y="3195828"/>
            <a:ext cx="3962400" cy="2997200"/>
          </a:xfrm>
          <a:prstGeom prst="rect">
            <a:avLst/>
          </a:prstGeom>
        </p:spPr>
      </p:pic>
    </p:spTree>
    <p:extLst>
      <p:ext uri="{BB962C8B-B14F-4D97-AF65-F5344CB8AC3E}">
        <p14:creationId xmlns:p14="http://schemas.microsoft.com/office/powerpoint/2010/main" val="3418395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DFC6B5B-1CDD-0B4B-8641-8590722430AF}"/>
              </a:ext>
            </a:extLst>
          </p:cNvPr>
          <p:cNvSpPr>
            <a:spLocks noGrp="1"/>
          </p:cNvSpPr>
          <p:nvPr>
            <p:ph type="title"/>
          </p:nvPr>
        </p:nvSpPr>
        <p:spPr/>
        <p:txBody>
          <a:bodyPr/>
          <a:lstStyle/>
          <a:p>
            <a:r>
              <a:rPr lang="tr-TR" dirty="0"/>
              <a:t>Karar ağacı</a:t>
            </a:r>
          </a:p>
        </p:txBody>
      </p:sp>
      <p:sp>
        <p:nvSpPr>
          <p:cNvPr id="3" name="İçerik Yer Tutucusu 2">
            <a:extLst>
              <a:ext uri="{FF2B5EF4-FFF2-40B4-BE49-F238E27FC236}">
                <a16:creationId xmlns:a16="http://schemas.microsoft.com/office/drawing/2014/main" id="{B573BDD0-098D-FF48-BEE4-5E958D221F26}"/>
              </a:ext>
            </a:extLst>
          </p:cNvPr>
          <p:cNvSpPr>
            <a:spLocks noGrp="1"/>
          </p:cNvSpPr>
          <p:nvPr>
            <p:ph idx="1"/>
          </p:nvPr>
        </p:nvSpPr>
        <p:spPr/>
        <p:txBody>
          <a:bodyPr/>
          <a:lstStyle/>
          <a:p>
            <a:pPr algn="just"/>
            <a:r>
              <a:rPr lang="tr-TR" dirty="0"/>
              <a:t>Karar ağaçları bir önceki örnekte olduğu gibi sadece kategorik sonuç elde etmek için değil, sayısal değerler elde etme de kullanılabilirler. Seçilen dallara göre (burada bir test sonucu </a:t>
            </a:r>
            <a:r>
              <a:rPr lang="tr-TR" dirty="0" err="1"/>
              <a:t>vs</a:t>
            </a:r>
            <a:r>
              <a:rPr lang="tr-TR" dirty="0"/>
              <a:t> olabilir) sayısal değerlerle </a:t>
            </a:r>
            <a:r>
              <a:rPr lang="tr-TR" dirty="0" err="1"/>
              <a:t>ağırlıklandırılıp</a:t>
            </a:r>
            <a:r>
              <a:rPr lang="tr-TR" dirty="0"/>
              <a:t>, numerik sonuçlarda elde edebilirler. 	</a:t>
            </a:r>
          </a:p>
          <a:p>
            <a:pPr lvl="1" algn="just"/>
            <a:r>
              <a:rPr lang="tr-TR" dirty="0"/>
              <a:t>Yaprak değerleri EKK veya çok boyutlu regresyon olabilir.</a:t>
            </a:r>
          </a:p>
          <a:p>
            <a:pPr algn="just"/>
            <a:endParaRPr lang="tr-TR" dirty="0"/>
          </a:p>
          <a:p>
            <a:pPr algn="just"/>
            <a:endParaRPr lang="tr-TR" dirty="0"/>
          </a:p>
          <a:p>
            <a:pPr algn="just"/>
            <a:endParaRPr lang="tr-TR" dirty="0"/>
          </a:p>
          <a:p>
            <a:pPr algn="just"/>
            <a:endParaRPr lang="tr-TR" dirty="0"/>
          </a:p>
        </p:txBody>
      </p:sp>
      <p:pic>
        <p:nvPicPr>
          <p:cNvPr id="4" name="Resim 3">
            <a:extLst>
              <a:ext uri="{FF2B5EF4-FFF2-40B4-BE49-F238E27FC236}">
                <a16:creationId xmlns:a16="http://schemas.microsoft.com/office/drawing/2014/main" id="{1DBB3801-6045-234F-A23B-935198CAF781}"/>
              </a:ext>
            </a:extLst>
          </p:cNvPr>
          <p:cNvPicPr>
            <a:picLocks noChangeAspect="1"/>
          </p:cNvPicPr>
          <p:nvPr/>
        </p:nvPicPr>
        <p:blipFill>
          <a:blip r:embed="rId2"/>
          <a:stretch>
            <a:fillRect/>
          </a:stretch>
        </p:blipFill>
        <p:spPr>
          <a:xfrm>
            <a:off x="3869268" y="3609848"/>
            <a:ext cx="4584700" cy="2374900"/>
          </a:xfrm>
          <a:prstGeom prst="rect">
            <a:avLst/>
          </a:prstGeom>
        </p:spPr>
      </p:pic>
    </p:spTree>
    <p:extLst>
      <p:ext uri="{BB962C8B-B14F-4D97-AF65-F5344CB8AC3E}">
        <p14:creationId xmlns:p14="http://schemas.microsoft.com/office/powerpoint/2010/main" val="30519232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5BCDFAC-4BF2-9347-8AD6-C65F59157974}"/>
              </a:ext>
            </a:extLst>
          </p:cNvPr>
          <p:cNvSpPr>
            <a:spLocks noGrp="1"/>
          </p:cNvSpPr>
          <p:nvPr>
            <p:ph type="title"/>
          </p:nvPr>
        </p:nvSpPr>
        <p:spPr/>
        <p:txBody>
          <a:bodyPr/>
          <a:lstStyle/>
          <a:p>
            <a:r>
              <a:rPr lang="tr-TR" dirty="0"/>
              <a:t>Dinamik programlama</a:t>
            </a:r>
          </a:p>
        </p:txBody>
      </p:sp>
      <p:sp>
        <p:nvSpPr>
          <p:cNvPr id="3" name="İçerik Yer Tutucusu 2">
            <a:extLst>
              <a:ext uri="{FF2B5EF4-FFF2-40B4-BE49-F238E27FC236}">
                <a16:creationId xmlns:a16="http://schemas.microsoft.com/office/drawing/2014/main" id="{454726C1-1C52-9F47-BEE1-AF00B3740CA8}"/>
              </a:ext>
            </a:extLst>
          </p:cNvPr>
          <p:cNvSpPr>
            <a:spLocks noGrp="1"/>
          </p:cNvSpPr>
          <p:nvPr>
            <p:ph idx="1"/>
          </p:nvPr>
        </p:nvSpPr>
        <p:spPr/>
        <p:txBody>
          <a:bodyPr/>
          <a:lstStyle/>
          <a:p>
            <a:pPr algn="just"/>
            <a:r>
              <a:rPr lang="tr-TR" dirty="0"/>
              <a:t>Doğrusal programlama nedir?</a:t>
            </a:r>
          </a:p>
          <a:p>
            <a:pPr algn="just"/>
            <a:br>
              <a:rPr lang="tr-TR" dirty="0"/>
            </a:br>
            <a:r>
              <a:rPr lang="tr-TR" dirty="0"/>
              <a:t>Dinamik programlama:</a:t>
            </a:r>
          </a:p>
          <a:p>
            <a:pPr algn="just"/>
            <a:r>
              <a:rPr lang="tr-TR" dirty="0"/>
              <a:t>12.yansıda doğrusal regresyon başarılı olmadığı bir problem verilmişti (değişkenler rastgele seçilmişti)</a:t>
            </a:r>
          </a:p>
          <a:p>
            <a:pPr algn="just"/>
            <a:r>
              <a:rPr lang="tr-TR" dirty="0"/>
              <a:t>Dinamik programlama n durum arasında (m+1) bağlantı kurarak çok aşamalı karar süreçlerinde kullanılır.</a:t>
            </a:r>
          </a:p>
          <a:p>
            <a:pPr algn="just"/>
            <a:r>
              <a:rPr lang="tr-TR" dirty="0"/>
              <a:t>Problemi aşamalar halinde çözerek nihai çözüm bulmaya çalışır.</a:t>
            </a:r>
          </a:p>
          <a:p>
            <a:pPr lvl="1" algn="just"/>
            <a:r>
              <a:rPr lang="tr-TR" dirty="0"/>
              <a:t> dağıtım ağında en uygun ve en az maliyetli </a:t>
            </a:r>
            <a:r>
              <a:rPr lang="tr-TR" dirty="0" err="1"/>
              <a:t>rotalama</a:t>
            </a:r>
            <a:r>
              <a:rPr lang="tr-TR" dirty="0"/>
              <a:t> probleminin çözülmesi (</a:t>
            </a:r>
            <a:r>
              <a:rPr lang="tr-TR" dirty="0" err="1"/>
              <a:t>Dijkstra</a:t>
            </a:r>
            <a:r>
              <a:rPr lang="tr-TR" dirty="0"/>
              <a:t>)</a:t>
            </a:r>
          </a:p>
          <a:p>
            <a:pPr lvl="1" algn="just"/>
            <a:r>
              <a:rPr lang="tr-TR" dirty="0" err="1"/>
              <a:t>Optimalite</a:t>
            </a:r>
            <a:r>
              <a:rPr lang="tr-TR" dirty="0"/>
              <a:t> (en uygunluk) gibi amaçlarla işletmelerce yaygın olarak </a:t>
            </a:r>
            <a:r>
              <a:rPr lang="tr-TR" dirty="0" err="1"/>
              <a:t>kullaılmaktadır</a:t>
            </a:r>
            <a:r>
              <a:rPr lang="tr-TR" dirty="0"/>
              <a:t>.</a:t>
            </a:r>
          </a:p>
          <a:p>
            <a:pPr algn="just"/>
            <a:endParaRPr lang="tr-TR" dirty="0"/>
          </a:p>
        </p:txBody>
      </p:sp>
    </p:spTree>
    <p:extLst>
      <p:ext uri="{BB962C8B-B14F-4D97-AF65-F5344CB8AC3E}">
        <p14:creationId xmlns:p14="http://schemas.microsoft.com/office/powerpoint/2010/main" val="38797812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C16FAA8-87C5-D846-BBAB-BCE9AF5C89F9}"/>
              </a:ext>
            </a:extLst>
          </p:cNvPr>
          <p:cNvSpPr>
            <a:spLocks noGrp="1"/>
          </p:cNvSpPr>
          <p:nvPr>
            <p:ph type="title"/>
          </p:nvPr>
        </p:nvSpPr>
        <p:spPr/>
        <p:txBody>
          <a:bodyPr/>
          <a:lstStyle/>
          <a:p>
            <a:r>
              <a:rPr lang="tr-TR" dirty="0"/>
              <a:t>Oyun Teorisi</a:t>
            </a:r>
          </a:p>
        </p:txBody>
      </p:sp>
      <p:sp>
        <p:nvSpPr>
          <p:cNvPr id="3" name="İçerik Yer Tutucusu 2">
            <a:extLst>
              <a:ext uri="{FF2B5EF4-FFF2-40B4-BE49-F238E27FC236}">
                <a16:creationId xmlns:a16="http://schemas.microsoft.com/office/drawing/2014/main" id="{EAA3FCCA-7C5A-394B-86BA-ADF2488F46AF}"/>
              </a:ext>
            </a:extLst>
          </p:cNvPr>
          <p:cNvSpPr>
            <a:spLocks noGrp="1"/>
          </p:cNvSpPr>
          <p:nvPr>
            <p:ph idx="1"/>
          </p:nvPr>
        </p:nvSpPr>
        <p:spPr/>
        <p:txBody>
          <a:bodyPr>
            <a:normAutofit fontScale="92500" lnSpcReduction="20000"/>
          </a:bodyPr>
          <a:lstStyle/>
          <a:p>
            <a:pPr algn="just"/>
            <a:endParaRPr lang="tr-TR" b="1" dirty="0"/>
          </a:p>
          <a:p>
            <a:pPr algn="just"/>
            <a:r>
              <a:rPr lang="tr-TR" b="1" dirty="0"/>
              <a:t>Oyun teorisi</a:t>
            </a:r>
            <a:r>
              <a:rPr lang="tr-TR" dirty="0"/>
              <a:t> veya </a:t>
            </a:r>
            <a:r>
              <a:rPr lang="tr-TR" b="1" dirty="0"/>
              <a:t>Oyun kuramı</a:t>
            </a:r>
            <a:r>
              <a:rPr lang="tr-TR" dirty="0"/>
              <a:t>, </a:t>
            </a:r>
            <a:r>
              <a:rPr lang="tr-TR" dirty="0">
                <a:hlinkClick r:id="rId2" tooltip="İstatistik"/>
              </a:rPr>
              <a:t>istatistik</a:t>
            </a:r>
            <a:r>
              <a:rPr lang="tr-TR" dirty="0"/>
              <a:t>, </a:t>
            </a:r>
            <a:r>
              <a:rPr lang="tr-TR" dirty="0">
                <a:hlinkClick r:id="rId3" tooltip="Siyasi bilimler"/>
              </a:rPr>
              <a:t>sosyal bilimler</a:t>
            </a:r>
            <a:r>
              <a:rPr lang="tr-TR" dirty="0"/>
              <a:t> (en fazla </a:t>
            </a:r>
            <a:r>
              <a:rPr lang="tr-TR" dirty="0">
                <a:hlinkClick r:id="rId4" tooltip="Ekonomi"/>
              </a:rPr>
              <a:t>ekonomide</a:t>
            </a:r>
            <a:r>
              <a:rPr lang="tr-TR" dirty="0"/>
              <a:t> olmak üzere), </a:t>
            </a:r>
            <a:r>
              <a:rPr lang="tr-TR" dirty="0">
                <a:hlinkClick r:id="rId5" tooltip="Biyoloji"/>
              </a:rPr>
              <a:t>biyoloji</a:t>
            </a:r>
            <a:r>
              <a:rPr lang="tr-TR" dirty="0"/>
              <a:t>, </a:t>
            </a:r>
            <a:r>
              <a:rPr lang="tr-TR" dirty="0">
                <a:hlinkClick r:id="rId6" tooltip="Mühendislik"/>
              </a:rPr>
              <a:t>mühendislik</a:t>
            </a:r>
            <a:r>
              <a:rPr lang="tr-TR" dirty="0"/>
              <a:t>, </a:t>
            </a:r>
            <a:r>
              <a:rPr lang="tr-TR" dirty="0">
                <a:hlinkClick r:id="rId3" tooltip="Siyasi bilimler"/>
              </a:rPr>
              <a:t>siyasi bilimler</a:t>
            </a:r>
            <a:r>
              <a:rPr lang="tr-TR" dirty="0"/>
              <a:t>, </a:t>
            </a:r>
            <a:r>
              <a:rPr lang="tr-TR" dirty="0">
                <a:hlinkClick r:id="rId7" tooltip="Bilgisayar bilimleri"/>
              </a:rPr>
              <a:t>bilgisayar bilimleri</a:t>
            </a:r>
            <a:r>
              <a:rPr lang="tr-TR" dirty="0"/>
              <a:t> (temel olarak </a:t>
            </a:r>
            <a:r>
              <a:rPr lang="tr-TR" dirty="0">
                <a:hlinkClick r:id="rId8" tooltip="Yapay zekâ"/>
              </a:rPr>
              <a:t>yapay zekâ</a:t>
            </a:r>
            <a:r>
              <a:rPr lang="tr-TR" dirty="0"/>
              <a:t> çalışmaları üzerinde) kullanılan meşhur teoridir. Oyun teorisi, bireyin başarısının diğerlerinin seçimlerine dayalı olduğu seçimler yapması olan bazı </a:t>
            </a:r>
            <a:r>
              <a:rPr lang="tr-TR" i="1" dirty="0"/>
              <a:t>stratejik durumlar</a:t>
            </a:r>
            <a:r>
              <a:rPr lang="tr-TR" dirty="0"/>
              <a:t>ın matematiksel olarak davranış biçimlerini yakalamaya çalışır (</a:t>
            </a:r>
            <a:r>
              <a:rPr lang="tr-TR" b="1" dirty="0" err="1"/>
              <a:t>wikipedia</a:t>
            </a:r>
            <a:r>
              <a:rPr lang="tr-TR" dirty="0"/>
              <a:t>)</a:t>
            </a:r>
          </a:p>
          <a:p>
            <a:pPr algn="just"/>
            <a:endParaRPr lang="tr-TR" dirty="0"/>
          </a:p>
          <a:p>
            <a:pPr algn="just"/>
            <a:r>
              <a:rPr lang="tr-TR" b="1" dirty="0"/>
              <a:t>Sıfır toplamlı model</a:t>
            </a:r>
            <a:r>
              <a:rPr lang="tr-TR" dirty="0"/>
              <a:t>: Bu modelde, taraflardan birinin kazancı doğrudan bir diğerinin kaybı anlamına gelmektedir. </a:t>
            </a:r>
            <a:r>
              <a:rPr lang="tr-TR" dirty="0">
                <a:hlinkClick r:id="rId9" tooltip="Soğuk savaş"/>
              </a:rPr>
              <a:t>Soğuk savaş</a:t>
            </a:r>
            <a:r>
              <a:rPr lang="tr-TR" dirty="0"/>
              <a:t> döneminde büyük güçler açısından bu tür bir ilişki var. Böyle bir durumda dahi taraflar kendi açılarından en rasyonel stratejiyi bulmaya çalışırlarsa birisi "en iyisini" seçerek bir denge noktasını yakalayabileceklerdir.</a:t>
            </a:r>
          </a:p>
          <a:p>
            <a:pPr algn="just"/>
            <a:r>
              <a:rPr lang="tr-TR" b="1" dirty="0"/>
              <a:t>Sıfır toplamlı olmayan model</a:t>
            </a:r>
            <a:r>
              <a:rPr lang="tr-TR" dirty="0"/>
              <a:t>: Bu model, taraflar yine esas olarak birbirlerine rakip olmakla beraber, her iki tarafın da kârlı olabileceği denge durumları söz konusu olabilmektedir. Oyun teorisinin uluslararası politikaya uyarlanışı konusunda üçüncü çabalar </a:t>
            </a:r>
            <a:r>
              <a:rPr lang="tr-TR" dirty="0">
                <a:hlinkClick r:id="rId10" tooltip="Thomas C. Schelling"/>
              </a:rPr>
              <a:t>Thomas C. </a:t>
            </a:r>
            <a:r>
              <a:rPr lang="tr-TR" dirty="0" err="1">
                <a:hlinkClick r:id="rId10" tooltip="Thomas C. Schelling"/>
              </a:rPr>
              <a:t>Schelling</a:t>
            </a:r>
            <a:r>
              <a:rPr lang="tr-TR" dirty="0" err="1"/>
              <a:t>'in</a:t>
            </a:r>
            <a:r>
              <a:rPr lang="tr-TR" dirty="0"/>
              <a:t> çalışmaları olmuştur.</a:t>
            </a:r>
          </a:p>
          <a:p>
            <a:pPr algn="just"/>
            <a:endParaRPr lang="tr-TR" dirty="0"/>
          </a:p>
        </p:txBody>
      </p:sp>
    </p:spTree>
    <p:extLst>
      <p:ext uri="{BB962C8B-B14F-4D97-AF65-F5344CB8AC3E}">
        <p14:creationId xmlns:p14="http://schemas.microsoft.com/office/powerpoint/2010/main" val="32147087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78540C7-5CF5-E14D-879C-93D347075A02}"/>
              </a:ext>
            </a:extLst>
          </p:cNvPr>
          <p:cNvSpPr>
            <a:spLocks noGrp="1"/>
          </p:cNvSpPr>
          <p:nvPr>
            <p:ph type="title"/>
          </p:nvPr>
        </p:nvSpPr>
        <p:spPr/>
        <p:txBody>
          <a:bodyPr/>
          <a:lstStyle/>
          <a:p>
            <a:r>
              <a:rPr lang="tr-TR" dirty="0"/>
              <a:t>Oyun teorisi</a:t>
            </a:r>
          </a:p>
        </p:txBody>
      </p:sp>
      <p:sp>
        <p:nvSpPr>
          <p:cNvPr id="3" name="İçerik Yer Tutucusu 2">
            <a:extLst>
              <a:ext uri="{FF2B5EF4-FFF2-40B4-BE49-F238E27FC236}">
                <a16:creationId xmlns:a16="http://schemas.microsoft.com/office/drawing/2014/main" id="{089CABDE-FEA9-B340-946E-B0A1FBB99B67}"/>
              </a:ext>
            </a:extLst>
          </p:cNvPr>
          <p:cNvSpPr>
            <a:spLocks noGrp="1"/>
          </p:cNvSpPr>
          <p:nvPr>
            <p:ph idx="1"/>
          </p:nvPr>
        </p:nvSpPr>
        <p:spPr/>
        <p:txBody>
          <a:bodyPr/>
          <a:lstStyle/>
          <a:p>
            <a:pPr algn="just"/>
            <a:r>
              <a:rPr lang="tr-TR" dirty="0"/>
              <a:t>Örnek: oyun </a:t>
            </a:r>
            <a:r>
              <a:rPr lang="tr-TR" dirty="0" err="1"/>
              <a:t>toerisi</a:t>
            </a:r>
            <a:r>
              <a:rPr lang="tr-TR" dirty="0"/>
              <a:t> ve sürücüsüz arabalar, </a:t>
            </a:r>
            <a:r>
              <a:rPr lang="tr-TR" dirty="0" err="1"/>
              <a:t>olasılıksal</a:t>
            </a:r>
            <a:r>
              <a:rPr lang="tr-TR" dirty="0"/>
              <a:t> süreçleri değerlendirmek, mevcut durumları ortaya koymak için karar matrisleri kullanılır.</a:t>
            </a:r>
          </a:p>
          <a:p>
            <a:pPr lvl="1" algn="just"/>
            <a:r>
              <a:rPr lang="tr-TR" dirty="0"/>
              <a:t>Örnekler:</a:t>
            </a:r>
          </a:p>
          <a:p>
            <a:pPr lvl="2" algn="just"/>
            <a:r>
              <a:rPr lang="tr-TR" dirty="0"/>
              <a:t>1) Mahkumlar </a:t>
            </a:r>
            <a:r>
              <a:rPr lang="tr-TR" dirty="0" err="1"/>
              <a:t>çıkmazı:Prisoners</a:t>
            </a:r>
            <a:r>
              <a:rPr lang="tr-TR" dirty="0"/>
              <a:t> Dilemma</a:t>
            </a:r>
          </a:p>
          <a:p>
            <a:pPr lvl="2" algn="just"/>
            <a:r>
              <a:rPr lang="tr-TR" dirty="0"/>
              <a:t>2) sürücüsüz araba ile yayanın davranış </a:t>
            </a:r>
            <a:r>
              <a:rPr lang="tr-TR" dirty="0" err="1"/>
              <a:t>olasıkları</a:t>
            </a:r>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331A06B3-FC10-0C4C-8BD8-C5DFAB0D1221}"/>
              </a:ext>
            </a:extLst>
          </p:cNvPr>
          <p:cNvPicPr>
            <a:picLocks noChangeAspect="1"/>
          </p:cNvPicPr>
          <p:nvPr/>
        </p:nvPicPr>
        <p:blipFill>
          <a:blip r:embed="rId2"/>
          <a:stretch>
            <a:fillRect/>
          </a:stretch>
        </p:blipFill>
        <p:spPr>
          <a:xfrm>
            <a:off x="6877097" y="3114811"/>
            <a:ext cx="4123000" cy="1401820"/>
          </a:xfrm>
          <a:prstGeom prst="rect">
            <a:avLst/>
          </a:prstGeom>
        </p:spPr>
      </p:pic>
      <p:pic>
        <p:nvPicPr>
          <p:cNvPr id="6" name="Resim 5">
            <a:extLst>
              <a:ext uri="{FF2B5EF4-FFF2-40B4-BE49-F238E27FC236}">
                <a16:creationId xmlns:a16="http://schemas.microsoft.com/office/drawing/2014/main" id="{0307D6A0-8A8B-E34E-A904-8E1FD105C755}"/>
              </a:ext>
            </a:extLst>
          </p:cNvPr>
          <p:cNvPicPr>
            <a:picLocks noChangeAspect="1"/>
          </p:cNvPicPr>
          <p:nvPr/>
        </p:nvPicPr>
        <p:blipFill>
          <a:blip r:embed="rId3"/>
          <a:stretch>
            <a:fillRect/>
          </a:stretch>
        </p:blipFill>
        <p:spPr>
          <a:xfrm>
            <a:off x="4117746" y="3001340"/>
            <a:ext cx="2349500" cy="2425700"/>
          </a:xfrm>
          <a:prstGeom prst="rect">
            <a:avLst/>
          </a:prstGeom>
        </p:spPr>
      </p:pic>
    </p:spTree>
    <p:extLst>
      <p:ext uri="{BB962C8B-B14F-4D97-AF65-F5344CB8AC3E}">
        <p14:creationId xmlns:p14="http://schemas.microsoft.com/office/powerpoint/2010/main" val="2149291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3F5ECF1-3073-FA40-BF5B-F6BB3170320D}"/>
              </a:ext>
            </a:extLst>
          </p:cNvPr>
          <p:cNvSpPr>
            <a:spLocks noGrp="1"/>
          </p:cNvSpPr>
          <p:nvPr>
            <p:ph type="title"/>
          </p:nvPr>
        </p:nvSpPr>
        <p:spPr/>
        <p:txBody>
          <a:bodyPr/>
          <a:lstStyle/>
          <a:p>
            <a:r>
              <a:rPr lang="tr-TR" dirty="0"/>
              <a:t>Oyun Teorisi </a:t>
            </a:r>
          </a:p>
        </p:txBody>
      </p:sp>
      <p:sp>
        <p:nvSpPr>
          <p:cNvPr id="3" name="İçerik Yer Tutucusu 2">
            <a:extLst>
              <a:ext uri="{FF2B5EF4-FFF2-40B4-BE49-F238E27FC236}">
                <a16:creationId xmlns:a16="http://schemas.microsoft.com/office/drawing/2014/main" id="{A874B69F-CB00-254A-ADDB-A32FA2AB07F8}"/>
              </a:ext>
            </a:extLst>
          </p:cNvPr>
          <p:cNvSpPr>
            <a:spLocks noGrp="1"/>
          </p:cNvSpPr>
          <p:nvPr>
            <p:ph idx="1"/>
          </p:nvPr>
        </p:nvSpPr>
        <p:spPr/>
        <p:txBody>
          <a:bodyPr>
            <a:normAutofit fontScale="70000" lnSpcReduction="20000"/>
          </a:bodyPr>
          <a:lstStyle/>
          <a:p>
            <a:endParaRPr lang="tr-TR" dirty="0"/>
          </a:p>
          <a:p>
            <a:endParaRPr lang="tr-TR" dirty="0"/>
          </a:p>
          <a:p>
            <a:endParaRPr lang="tr-TR" dirty="0"/>
          </a:p>
          <a:p>
            <a:r>
              <a:rPr lang="tr-TR" dirty="0"/>
              <a:t>Mahkumlar çıkmazı</a:t>
            </a:r>
          </a:p>
          <a:p>
            <a:pPr lvl="1" algn="just" fontAlgn="base"/>
            <a:r>
              <a:rPr lang="tr-TR" sz="2300" dirty="0"/>
              <a:t>Suç işleyenleri </a:t>
            </a:r>
            <a:r>
              <a:rPr lang="tr-TR" sz="2300" dirty="0" err="1"/>
              <a:t>polislaer</a:t>
            </a:r>
            <a:r>
              <a:rPr lang="tr-TR" sz="2300" dirty="0"/>
              <a:t> ayrı sorgu odalarında; birbirlerinin ne </a:t>
            </a:r>
            <a:r>
              <a:rPr lang="tr-TR" sz="2300" dirty="0" err="1"/>
              <a:t>söyleceğinden</a:t>
            </a:r>
            <a:r>
              <a:rPr lang="tr-TR" sz="2300" dirty="0"/>
              <a:t> habersiz olan bu iki suçluya suçlarını itiraf ettirmek için baskı kurmaktadırlar. (</a:t>
            </a:r>
            <a:r>
              <a:rPr lang="tr-TR" sz="2300" i="1" dirty="0"/>
              <a:t>http://</a:t>
            </a:r>
            <a:r>
              <a:rPr lang="tr-TR" sz="2300" i="1" dirty="0" err="1"/>
              <a:t>www.gokii.net</a:t>
            </a:r>
            <a:r>
              <a:rPr lang="tr-TR" sz="2300" i="1" dirty="0"/>
              <a:t>/2017/02/oyun-teorisi-</a:t>
            </a:r>
            <a:r>
              <a:rPr lang="tr-TR" sz="2300" i="1" dirty="0" err="1"/>
              <a:t>the</a:t>
            </a:r>
            <a:r>
              <a:rPr lang="tr-TR" sz="2300" i="1" dirty="0"/>
              <a:t>-</a:t>
            </a:r>
            <a:r>
              <a:rPr lang="tr-TR" sz="2300" i="1" dirty="0" err="1"/>
              <a:t>game-theory</a:t>
            </a:r>
            <a:r>
              <a:rPr lang="tr-TR" sz="2300" i="1" dirty="0"/>
              <a:t>/)</a:t>
            </a:r>
          </a:p>
          <a:p>
            <a:pPr lvl="1" algn="just" fontAlgn="base"/>
            <a:r>
              <a:rPr lang="tr-TR" sz="2300" dirty="0" err="1"/>
              <a:t>Şüpeliler</a:t>
            </a:r>
            <a:r>
              <a:rPr lang="tr-TR" sz="2300" dirty="0"/>
              <a:t> ikisi de suçlarını itiraf ederlerse 5′ </a:t>
            </a:r>
            <a:r>
              <a:rPr lang="tr-TR" sz="2300" dirty="0" err="1"/>
              <a:t>err</a:t>
            </a:r>
            <a:r>
              <a:rPr lang="tr-TR" sz="2300" dirty="0"/>
              <a:t> yıl hapse mahkum olacaklardır.</a:t>
            </a:r>
          </a:p>
          <a:p>
            <a:pPr lvl="1" algn="just" fontAlgn="base"/>
            <a:r>
              <a:rPr lang="tr-TR" sz="2300" dirty="0"/>
              <a:t>Her ikisi de suçlarını inkar ederlerse ruhsatsız silah taşımaktan 1 yıl hapse mahkum olacaklardır.</a:t>
            </a:r>
          </a:p>
          <a:p>
            <a:pPr lvl="1" algn="just" fontAlgn="base"/>
            <a:r>
              <a:rPr lang="tr-TR" sz="2300" dirty="0"/>
              <a:t>Biri suçu itiraf ederken diğeri susarsa; itiraf eden mahkemeye yardımcı olmaktan serbest bırakılırken öteki 20 yıl hapis cezası alacaktır.</a:t>
            </a:r>
          </a:p>
          <a:p>
            <a:pPr marL="502920" lvl="1" indent="0" fontAlgn="base">
              <a:buNone/>
            </a:pPr>
            <a:endParaRPr lang="tr-TR" sz="1400" dirty="0"/>
          </a:p>
          <a:p>
            <a:pPr algn="just" fontAlgn="base"/>
            <a:r>
              <a:rPr lang="tr-TR" sz="2600" dirty="0"/>
              <a:t>Suçlular birbirlerine güvenmedikleri için; diğerinin kararı ne olursa olsun, kendilerini daha kötü duruma getirmeyecek olan baskın stratejiyi seçerken, daha az </a:t>
            </a:r>
            <a:r>
              <a:rPr lang="tr-TR" sz="2600" dirty="0" err="1"/>
              <a:t>mahkümiyetle</a:t>
            </a:r>
            <a:r>
              <a:rPr lang="tr-TR" sz="2600" dirty="0"/>
              <a:t> kurtulacakları stratejiyi ( daha kazançlı olan stratejiyi ), çıkmaza düştüklerinde; terk etmektedirler…</a:t>
            </a:r>
          </a:p>
          <a:p>
            <a:br>
              <a:rPr lang="tr-TR" dirty="0"/>
            </a:br>
            <a:endParaRPr lang="tr-TR" sz="1400" dirty="0"/>
          </a:p>
          <a:p>
            <a:pPr lvl="1" fontAlgn="base"/>
            <a:endParaRPr lang="tr-TR" sz="1400" dirty="0"/>
          </a:p>
          <a:p>
            <a:pPr lvl="1" fontAlgn="base"/>
            <a:endParaRPr lang="tr-TR" sz="1400" dirty="0"/>
          </a:p>
          <a:p>
            <a:pPr lvl="1" fontAlgn="base"/>
            <a:endParaRPr lang="tr-TR" sz="1400" dirty="0"/>
          </a:p>
          <a:p>
            <a:pPr lvl="1" fontAlgn="base"/>
            <a:endParaRPr lang="tr-TR" sz="1400" dirty="0"/>
          </a:p>
          <a:p>
            <a:endParaRPr lang="tr-TR" dirty="0"/>
          </a:p>
        </p:txBody>
      </p:sp>
    </p:spTree>
    <p:extLst>
      <p:ext uri="{BB962C8B-B14F-4D97-AF65-F5344CB8AC3E}">
        <p14:creationId xmlns:p14="http://schemas.microsoft.com/office/powerpoint/2010/main" val="40145766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3362121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3F5ECF1-3073-FA40-BF5B-F6BB3170320D}"/>
              </a:ext>
            </a:extLst>
          </p:cNvPr>
          <p:cNvSpPr>
            <a:spLocks noGrp="1"/>
          </p:cNvSpPr>
          <p:nvPr>
            <p:ph type="title"/>
          </p:nvPr>
        </p:nvSpPr>
        <p:spPr/>
        <p:txBody>
          <a:bodyPr/>
          <a:lstStyle/>
          <a:p>
            <a:r>
              <a:rPr lang="tr-TR" dirty="0"/>
              <a:t>Yazılım Maliyet </a:t>
            </a:r>
            <a:r>
              <a:rPr lang="tr-TR" dirty="0" err="1"/>
              <a:t>Tahminleme</a:t>
            </a:r>
            <a:endParaRPr lang="tr-TR" dirty="0"/>
          </a:p>
        </p:txBody>
      </p:sp>
      <p:sp>
        <p:nvSpPr>
          <p:cNvPr id="3" name="İçerik Yer Tutucusu 2">
            <a:extLst>
              <a:ext uri="{FF2B5EF4-FFF2-40B4-BE49-F238E27FC236}">
                <a16:creationId xmlns:a16="http://schemas.microsoft.com/office/drawing/2014/main" id="{A874B69F-CB00-254A-ADDB-A32FA2AB07F8}"/>
              </a:ext>
            </a:extLst>
          </p:cNvPr>
          <p:cNvSpPr>
            <a:spLocks noGrp="1"/>
          </p:cNvSpPr>
          <p:nvPr>
            <p:ph idx="1"/>
          </p:nvPr>
        </p:nvSpPr>
        <p:spPr/>
        <p:txBody>
          <a:bodyPr>
            <a:normAutofit/>
          </a:bodyPr>
          <a:lstStyle/>
          <a:p>
            <a:endParaRPr lang="tr-TR" dirty="0"/>
          </a:p>
          <a:p>
            <a:endParaRPr lang="tr-TR" dirty="0"/>
          </a:p>
          <a:p>
            <a:endParaRPr lang="tr-TR" dirty="0"/>
          </a:p>
          <a:p>
            <a:r>
              <a:rPr lang="tr-TR" b="1" dirty="0"/>
              <a:t>Amaç: </a:t>
            </a:r>
            <a:r>
              <a:rPr lang="tr-TR" dirty="0"/>
              <a:t>Bir işletme yada mühendis olarak istenen bir proje için yazılım maliyet ve teslim süresi tahmini yapmak. </a:t>
            </a:r>
          </a:p>
          <a:p>
            <a:endParaRPr lang="tr-TR" sz="2600" dirty="0"/>
          </a:p>
          <a:p>
            <a:r>
              <a:rPr lang="tr-TR" dirty="0"/>
              <a:t>Bir önceki hafta gördüğümüz tahmin yönteminde olduğu gibi %100 doğruluktan bahsedemeyiz.</a:t>
            </a:r>
          </a:p>
          <a:p>
            <a:br>
              <a:rPr lang="tr-TR" dirty="0"/>
            </a:br>
            <a:endParaRPr lang="tr-TR" sz="1400" dirty="0"/>
          </a:p>
          <a:p>
            <a:pPr lvl="1" fontAlgn="base"/>
            <a:endParaRPr lang="tr-TR" sz="1400" dirty="0"/>
          </a:p>
          <a:p>
            <a:pPr lvl="1" fontAlgn="base"/>
            <a:endParaRPr lang="tr-TR" sz="1400" dirty="0"/>
          </a:p>
          <a:p>
            <a:pPr lvl="1" fontAlgn="base"/>
            <a:endParaRPr lang="tr-TR" sz="1400" dirty="0"/>
          </a:p>
          <a:p>
            <a:pPr lvl="1" fontAlgn="base"/>
            <a:endParaRPr lang="tr-TR" sz="1400" dirty="0"/>
          </a:p>
          <a:p>
            <a:endParaRPr lang="tr-TR" dirty="0"/>
          </a:p>
        </p:txBody>
      </p:sp>
    </p:spTree>
    <p:extLst>
      <p:ext uri="{BB962C8B-B14F-4D97-AF65-F5344CB8AC3E}">
        <p14:creationId xmlns:p14="http://schemas.microsoft.com/office/powerpoint/2010/main" val="306539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53C6CCD-35D4-954F-B950-4B74A8529EE8}"/>
              </a:ext>
            </a:extLst>
          </p:cNvPr>
          <p:cNvSpPr>
            <a:spLocks noGrp="1"/>
          </p:cNvSpPr>
          <p:nvPr>
            <p:ph type="title"/>
          </p:nvPr>
        </p:nvSpPr>
        <p:spPr/>
        <p:txBody>
          <a:bodyPr/>
          <a:lstStyle/>
          <a:p>
            <a:r>
              <a:rPr lang="tr-TR" dirty="0"/>
              <a:t>Yazılım Yaşam Döngüsü</a:t>
            </a:r>
          </a:p>
        </p:txBody>
      </p:sp>
      <p:sp>
        <p:nvSpPr>
          <p:cNvPr id="3" name="İçerik Yer Tutucusu 2">
            <a:extLst>
              <a:ext uri="{FF2B5EF4-FFF2-40B4-BE49-F238E27FC236}">
                <a16:creationId xmlns:a16="http://schemas.microsoft.com/office/drawing/2014/main" id="{658727DD-C465-FD4D-859F-9B68FA976CD3}"/>
              </a:ext>
            </a:extLst>
          </p:cNvPr>
          <p:cNvSpPr>
            <a:spLocks noGrp="1"/>
          </p:cNvSpPr>
          <p:nvPr>
            <p:ph idx="1"/>
          </p:nvPr>
        </p:nvSpPr>
        <p:spPr/>
        <p:txBody>
          <a:bodyPr/>
          <a:lstStyle/>
          <a:p>
            <a:r>
              <a:rPr lang="tr-TR" dirty="0"/>
              <a:t>Fizibilite</a:t>
            </a:r>
          </a:p>
          <a:p>
            <a:r>
              <a:rPr lang="tr-TR" dirty="0"/>
              <a:t>Planlama</a:t>
            </a:r>
          </a:p>
          <a:p>
            <a:r>
              <a:rPr lang="tr-TR" dirty="0"/>
              <a:t>Ürün tasarım</a:t>
            </a:r>
          </a:p>
          <a:p>
            <a:r>
              <a:rPr lang="tr-TR" dirty="0"/>
              <a:t>Programlama</a:t>
            </a:r>
          </a:p>
          <a:p>
            <a:r>
              <a:rPr lang="tr-TR" dirty="0"/>
              <a:t>Entegrasyon ve test</a:t>
            </a:r>
          </a:p>
          <a:p>
            <a:r>
              <a:rPr lang="tr-TR" dirty="0"/>
              <a:t>Bakım</a:t>
            </a:r>
          </a:p>
          <a:p>
            <a:endParaRPr lang="tr-TR" dirty="0"/>
          </a:p>
        </p:txBody>
      </p:sp>
    </p:spTree>
    <p:extLst>
      <p:ext uri="{BB962C8B-B14F-4D97-AF65-F5344CB8AC3E}">
        <p14:creationId xmlns:p14="http://schemas.microsoft.com/office/powerpoint/2010/main" val="22104036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4451BCB-93A7-654C-A7B5-E4DC0BC45E2E}"/>
              </a:ext>
            </a:extLst>
          </p:cNvPr>
          <p:cNvSpPr>
            <a:spLocks noGrp="1"/>
          </p:cNvSpPr>
          <p:nvPr>
            <p:ph type="title"/>
          </p:nvPr>
        </p:nvSpPr>
        <p:spPr/>
        <p:txBody>
          <a:bodyPr/>
          <a:lstStyle/>
          <a:p>
            <a:r>
              <a:rPr lang="tr-TR" dirty="0"/>
              <a:t>Maliyeti etkileyen genel  faktörler</a:t>
            </a:r>
          </a:p>
        </p:txBody>
      </p:sp>
      <p:sp>
        <p:nvSpPr>
          <p:cNvPr id="3" name="İçerik Yer Tutucusu 2">
            <a:extLst>
              <a:ext uri="{FF2B5EF4-FFF2-40B4-BE49-F238E27FC236}">
                <a16:creationId xmlns:a16="http://schemas.microsoft.com/office/drawing/2014/main" id="{592095BC-0D23-C94F-92B6-7EF0DACB043F}"/>
              </a:ext>
            </a:extLst>
          </p:cNvPr>
          <p:cNvSpPr>
            <a:spLocks noGrp="1"/>
          </p:cNvSpPr>
          <p:nvPr>
            <p:ph idx="1"/>
          </p:nvPr>
        </p:nvSpPr>
        <p:spPr/>
        <p:txBody>
          <a:bodyPr/>
          <a:lstStyle/>
          <a:p>
            <a:r>
              <a:rPr lang="tr-TR" dirty="0"/>
              <a:t>Doğrudan etkileyen faktörler </a:t>
            </a:r>
          </a:p>
          <a:p>
            <a:pPr lvl="1"/>
            <a:r>
              <a:rPr lang="tr-TR" dirty="0"/>
              <a:t>Donanım, yazılım maliyetleri</a:t>
            </a:r>
          </a:p>
          <a:p>
            <a:pPr lvl="1"/>
            <a:r>
              <a:rPr lang="tr-TR" dirty="0"/>
              <a:t>Personel maliyeti</a:t>
            </a:r>
          </a:p>
          <a:p>
            <a:endParaRPr lang="tr-TR" dirty="0"/>
          </a:p>
          <a:p>
            <a:r>
              <a:rPr lang="tr-TR" dirty="0"/>
              <a:t>Dolaylı olarak etkileyen faktörler</a:t>
            </a:r>
          </a:p>
          <a:p>
            <a:pPr lvl="1"/>
            <a:r>
              <a:rPr lang="tr-TR" dirty="0"/>
              <a:t>Kira, elektrik, muhasebe</a:t>
            </a:r>
          </a:p>
        </p:txBody>
      </p:sp>
    </p:spTree>
    <p:extLst>
      <p:ext uri="{BB962C8B-B14F-4D97-AF65-F5344CB8AC3E}">
        <p14:creationId xmlns:p14="http://schemas.microsoft.com/office/powerpoint/2010/main" val="34699870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678D260-E6B0-6143-9EE3-155D5167A8BA}"/>
              </a:ext>
            </a:extLst>
          </p:cNvPr>
          <p:cNvSpPr>
            <a:spLocks noGrp="1"/>
          </p:cNvSpPr>
          <p:nvPr>
            <p:ph type="title"/>
          </p:nvPr>
        </p:nvSpPr>
        <p:spPr/>
        <p:txBody>
          <a:bodyPr/>
          <a:lstStyle/>
          <a:p>
            <a:r>
              <a:rPr lang="tr-TR" dirty="0"/>
              <a:t>Maliyet etkileyen faktörler</a:t>
            </a:r>
          </a:p>
        </p:txBody>
      </p:sp>
      <p:sp>
        <p:nvSpPr>
          <p:cNvPr id="3" name="İçerik Yer Tutucusu 2">
            <a:extLst>
              <a:ext uri="{FF2B5EF4-FFF2-40B4-BE49-F238E27FC236}">
                <a16:creationId xmlns:a16="http://schemas.microsoft.com/office/drawing/2014/main" id="{D05F3393-F2D2-E04F-B1A4-A4B78EED8B6C}"/>
              </a:ext>
            </a:extLst>
          </p:cNvPr>
          <p:cNvSpPr>
            <a:spLocks noGrp="1"/>
          </p:cNvSpPr>
          <p:nvPr>
            <p:ph idx="1"/>
          </p:nvPr>
        </p:nvSpPr>
        <p:spPr/>
        <p:txBody>
          <a:bodyPr/>
          <a:lstStyle/>
          <a:p>
            <a:r>
              <a:rPr lang="tr-TR" dirty="0"/>
              <a:t>Fiyat teklifi yaparken </a:t>
            </a:r>
          </a:p>
          <a:p>
            <a:pPr lvl="1"/>
            <a:r>
              <a:rPr lang="tr-TR" dirty="0"/>
              <a:t>Pazar durumu: Rekabet durumumuz</a:t>
            </a:r>
          </a:p>
          <a:p>
            <a:pPr lvl="1"/>
            <a:r>
              <a:rPr lang="tr-TR" dirty="0"/>
              <a:t>Kontratta bulunan müşteri talepleri</a:t>
            </a:r>
          </a:p>
          <a:p>
            <a:pPr lvl="1"/>
            <a:r>
              <a:rPr lang="tr-TR" dirty="0"/>
              <a:t>Re-</a:t>
            </a:r>
            <a:r>
              <a:rPr lang="tr-TR" dirty="0" err="1"/>
              <a:t>usebility</a:t>
            </a:r>
            <a:endParaRPr lang="tr-TR" dirty="0"/>
          </a:p>
          <a:p>
            <a:pPr lvl="1"/>
            <a:r>
              <a:rPr lang="tr-TR" dirty="0"/>
              <a:t>Belirsizlikler</a:t>
            </a:r>
          </a:p>
          <a:p>
            <a:pPr lvl="1"/>
            <a:r>
              <a:rPr lang="tr-TR" dirty="0"/>
              <a:t>Yazılım lisansları</a:t>
            </a:r>
          </a:p>
          <a:p>
            <a:pPr lvl="1"/>
            <a:r>
              <a:rPr lang="tr-TR" dirty="0"/>
              <a:t>Üretkenlik (Yazılımın türü ve kritikliği)</a:t>
            </a:r>
          </a:p>
          <a:p>
            <a:pPr lvl="2"/>
            <a:r>
              <a:rPr lang="tr-TR" dirty="0"/>
              <a:t>Gerçek zamanlı sistem, e-ticaret- yapay zeka, robotik</a:t>
            </a:r>
          </a:p>
          <a:p>
            <a:pPr lvl="1"/>
            <a:r>
              <a:rPr lang="tr-TR" dirty="0"/>
              <a:t>Doğrudan etkileyen faktörler</a:t>
            </a:r>
          </a:p>
          <a:p>
            <a:pPr lvl="2"/>
            <a:r>
              <a:rPr lang="tr-TR" dirty="0"/>
              <a:t>Personel</a:t>
            </a:r>
          </a:p>
          <a:p>
            <a:pPr lvl="1"/>
            <a:r>
              <a:rPr lang="tr-TR" dirty="0"/>
              <a:t>Dolaylı etkileyen faktörler</a:t>
            </a:r>
          </a:p>
          <a:p>
            <a:pPr lvl="2"/>
            <a:r>
              <a:rPr lang="tr-TR" dirty="0"/>
              <a:t>Kira, elektrik, muhasebe</a:t>
            </a:r>
          </a:p>
        </p:txBody>
      </p:sp>
    </p:spTree>
    <p:extLst>
      <p:ext uri="{BB962C8B-B14F-4D97-AF65-F5344CB8AC3E}">
        <p14:creationId xmlns:p14="http://schemas.microsoft.com/office/powerpoint/2010/main" val="3092735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6227CF6-865E-1047-91CD-FE74B5B8FB77}"/>
              </a:ext>
            </a:extLst>
          </p:cNvPr>
          <p:cNvSpPr>
            <a:spLocks noGrp="1"/>
          </p:cNvSpPr>
          <p:nvPr>
            <p:ph type="title"/>
          </p:nvPr>
        </p:nvSpPr>
        <p:spPr/>
        <p:txBody>
          <a:bodyPr/>
          <a:lstStyle/>
          <a:p>
            <a:r>
              <a:rPr lang="tr-TR" dirty="0"/>
              <a:t>Ölçülebilecek yöntemler</a:t>
            </a:r>
          </a:p>
        </p:txBody>
      </p:sp>
      <p:sp>
        <p:nvSpPr>
          <p:cNvPr id="3" name="İçerik Yer Tutucusu 2">
            <a:extLst>
              <a:ext uri="{FF2B5EF4-FFF2-40B4-BE49-F238E27FC236}">
                <a16:creationId xmlns:a16="http://schemas.microsoft.com/office/drawing/2014/main" id="{0D939C69-697E-3F4A-805E-90E5E7F7971D}"/>
              </a:ext>
            </a:extLst>
          </p:cNvPr>
          <p:cNvSpPr>
            <a:spLocks noGrp="1"/>
          </p:cNvSpPr>
          <p:nvPr>
            <p:ph idx="1"/>
          </p:nvPr>
        </p:nvSpPr>
        <p:spPr/>
        <p:txBody>
          <a:bodyPr/>
          <a:lstStyle/>
          <a:p>
            <a:r>
              <a:rPr lang="tr-TR" dirty="0"/>
              <a:t>Proje kaç satır kod ile gerçekleştirilebilecek</a:t>
            </a:r>
          </a:p>
          <a:p>
            <a:pPr lvl="1"/>
            <a:r>
              <a:rPr lang="tr-TR" dirty="0" err="1"/>
              <a:t>Line</a:t>
            </a:r>
            <a:r>
              <a:rPr lang="tr-TR" dirty="0"/>
              <a:t> of </a:t>
            </a:r>
            <a:r>
              <a:rPr lang="tr-TR" dirty="0" err="1"/>
              <a:t>code</a:t>
            </a:r>
            <a:r>
              <a:rPr lang="tr-TR" dirty="0"/>
              <a:t> (en basit, ilkel yöntemlerden)</a:t>
            </a:r>
          </a:p>
          <a:p>
            <a:pPr lvl="1"/>
            <a:r>
              <a:rPr lang="tr-TR" dirty="0"/>
              <a:t>(</a:t>
            </a:r>
            <a:r>
              <a:rPr lang="tr-TR" i="1" dirty="0"/>
              <a:t>satır sayısı yakın olanlar için yakın tutarda satış miktarı</a:t>
            </a:r>
            <a:r>
              <a:rPr lang="tr-TR" dirty="0"/>
              <a:t>)</a:t>
            </a:r>
          </a:p>
          <a:p>
            <a:r>
              <a:rPr lang="tr-TR" dirty="0"/>
              <a:t>Etkileyen faktörler</a:t>
            </a:r>
          </a:p>
          <a:p>
            <a:pPr lvl="1"/>
            <a:r>
              <a:rPr lang="tr-TR" dirty="0"/>
              <a:t>Programcının verimliliği</a:t>
            </a:r>
          </a:p>
          <a:p>
            <a:pPr lvl="1"/>
            <a:r>
              <a:rPr lang="tr-TR" dirty="0"/>
              <a:t>Kullanılan programlama dili, tecrübe</a:t>
            </a:r>
          </a:p>
          <a:p>
            <a:pPr lvl="1"/>
            <a:endParaRPr lang="tr-TR" dirty="0"/>
          </a:p>
          <a:p>
            <a:pPr lvl="1"/>
            <a:endParaRPr lang="tr-TR" dirty="0"/>
          </a:p>
          <a:p>
            <a:pPr lvl="1"/>
            <a:endParaRPr lang="tr-TR" dirty="0"/>
          </a:p>
          <a:p>
            <a:pPr lvl="1"/>
            <a:endParaRPr lang="tr-TR" dirty="0"/>
          </a:p>
          <a:p>
            <a:pPr lvl="1"/>
            <a:endParaRPr lang="tr-TR" dirty="0"/>
          </a:p>
          <a:p>
            <a:pPr lvl="1"/>
            <a:endParaRPr lang="tr-TR" dirty="0"/>
          </a:p>
          <a:p>
            <a:pPr lvl="1"/>
            <a:endParaRPr lang="tr-TR" dirty="0"/>
          </a:p>
        </p:txBody>
      </p:sp>
      <p:pic>
        <p:nvPicPr>
          <p:cNvPr id="5" name="Resim 4">
            <a:extLst>
              <a:ext uri="{FF2B5EF4-FFF2-40B4-BE49-F238E27FC236}">
                <a16:creationId xmlns:a16="http://schemas.microsoft.com/office/drawing/2014/main" id="{5EEEFC3D-4A5D-C74F-8E08-C01CC9F8286F}"/>
              </a:ext>
            </a:extLst>
          </p:cNvPr>
          <p:cNvPicPr>
            <a:picLocks noChangeAspect="1"/>
          </p:cNvPicPr>
          <p:nvPr/>
        </p:nvPicPr>
        <p:blipFill>
          <a:blip r:embed="rId2"/>
          <a:stretch>
            <a:fillRect/>
          </a:stretch>
        </p:blipFill>
        <p:spPr>
          <a:xfrm>
            <a:off x="3869268" y="3534175"/>
            <a:ext cx="6654800" cy="1549400"/>
          </a:xfrm>
          <a:prstGeom prst="rect">
            <a:avLst/>
          </a:prstGeom>
        </p:spPr>
      </p:pic>
    </p:spTree>
    <p:extLst>
      <p:ext uri="{BB962C8B-B14F-4D97-AF65-F5344CB8AC3E}">
        <p14:creationId xmlns:p14="http://schemas.microsoft.com/office/powerpoint/2010/main" val="23252337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66F38D9-6989-1441-8670-E1C35FE7A110}"/>
              </a:ext>
            </a:extLst>
          </p:cNvPr>
          <p:cNvSpPr>
            <a:spLocks noGrp="1"/>
          </p:cNvSpPr>
          <p:nvPr>
            <p:ph type="title"/>
          </p:nvPr>
        </p:nvSpPr>
        <p:spPr/>
        <p:txBody>
          <a:bodyPr/>
          <a:lstStyle/>
          <a:p>
            <a:r>
              <a:rPr lang="tr-TR" dirty="0"/>
              <a:t>Fonksiyon</a:t>
            </a:r>
            <a:br>
              <a:rPr lang="tr-TR" dirty="0"/>
            </a:br>
            <a:r>
              <a:rPr lang="tr-TR" dirty="0"/>
              <a:t>modül sayısı</a:t>
            </a:r>
          </a:p>
        </p:txBody>
      </p:sp>
      <p:sp>
        <p:nvSpPr>
          <p:cNvPr id="3" name="İçerik Yer Tutucusu 2">
            <a:extLst>
              <a:ext uri="{FF2B5EF4-FFF2-40B4-BE49-F238E27FC236}">
                <a16:creationId xmlns:a16="http://schemas.microsoft.com/office/drawing/2014/main" id="{D745F90A-215B-A44E-AA02-C6E4780FCA56}"/>
              </a:ext>
            </a:extLst>
          </p:cNvPr>
          <p:cNvSpPr>
            <a:spLocks noGrp="1"/>
          </p:cNvSpPr>
          <p:nvPr>
            <p:ph idx="1"/>
          </p:nvPr>
        </p:nvSpPr>
        <p:spPr/>
        <p:txBody>
          <a:bodyPr/>
          <a:lstStyle/>
          <a:p>
            <a:endParaRPr lang="tr-TR" dirty="0"/>
          </a:p>
          <a:p>
            <a:r>
              <a:rPr lang="tr-TR" dirty="0" err="1"/>
              <a:t>Line</a:t>
            </a:r>
            <a:r>
              <a:rPr lang="tr-TR" dirty="0"/>
              <a:t> of </a:t>
            </a:r>
            <a:r>
              <a:rPr lang="tr-TR" dirty="0" err="1"/>
              <a:t>Code</a:t>
            </a:r>
            <a:r>
              <a:rPr lang="tr-TR" dirty="0"/>
              <a:t> benzer, satır sayısı yerine, modül/ekran/fonksiyon yada girdi/çıktı sayısı gibi </a:t>
            </a:r>
            <a:r>
              <a:rPr lang="tr-TR" dirty="0" err="1"/>
              <a:t>parametler</a:t>
            </a:r>
            <a:r>
              <a:rPr lang="tr-TR" dirty="0"/>
              <a:t> hesaplar.</a:t>
            </a:r>
          </a:p>
          <a:p>
            <a:pPr lvl="1"/>
            <a:r>
              <a:rPr lang="tr-TR" dirty="0"/>
              <a:t>LOC = a*n</a:t>
            </a:r>
          </a:p>
          <a:p>
            <a:pPr lvl="2"/>
            <a:r>
              <a:rPr lang="tr-TR" dirty="0"/>
              <a:t>a=&gt; ağırlık faktörü </a:t>
            </a:r>
          </a:p>
          <a:p>
            <a:pPr lvl="2"/>
            <a:r>
              <a:rPr lang="tr-TR" dirty="0"/>
              <a:t>n=&gt; fonksiyon sayısı</a:t>
            </a:r>
          </a:p>
          <a:p>
            <a:r>
              <a:rPr lang="tr-TR" dirty="0"/>
              <a:t>Katsayıların seçimi ile ilgili ortak bir standart yada pi sayısı gibi bir sabit yoktur. Pazardaki veya işletmede yer alan mevcut yazılım ve tecrübeler doğrultusunda seçilebilir. Önemli olan tablonun genel mantığıdır.</a:t>
            </a:r>
          </a:p>
          <a:p>
            <a:pPr lvl="2"/>
            <a:endParaRPr lang="tr-TR" dirty="0"/>
          </a:p>
          <a:p>
            <a:pPr lvl="2"/>
            <a:endParaRPr lang="tr-TR" dirty="0"/>
          </a:p>
          <a:p>
            <a:pPr lvl="2"/>
            <a:endParaRPr lang="tr-TR" dirty="0"/>
          </a:p>
          <a:p>
            <a:pPr lvl="2"/>
            <a:endParaRPr lang="tr-TR" dirty="0"/>
          </a:p>
          <a:p>
            <a:pPr lvl="2"/>
            <a:endParaRPr lang="tr-TR" dirty="0"/>
          </a:p>
          <a:p>
            <a:pPr lvl="2"/>
            <a:endParaRPr lang="tr-TR" dirty="0"/>
          </a:p>
          <a:p>
            <a:pPr lvl="2"/>
            <a:endParaRPr lang="tr-TR" dirty="0"/>
          </a:p>
          <a:p>
            <a:pPr lvl="2"/>
            <a:endParaRPr lang="tr-TR" dirty="0"/>
          </a:p>
          <a:p>
            <a:pPr lvl="2"/>
            <a:endParaRPr lang="tr-TR" dirty="0"/>
          </a:p>
        </p:txBody>
      </p:sp>
      <p:pic>
        <p:nvPicPr>
          <p:cNvPr id="4" name="Resim 3">
            <a:extLst>
              <a:ext uri="{FF2B5EF4-FFF2-40B4-BE49-F238E27FC236}">
                <a16:creationId xmlns:a16="http://schemas.microsoft.com/office/drawing/2014/main" id="{B1BA51C0-38B4-8C4B-B543-0BFFDCF663BE}"/>
              </a:ext>
            </a:extLst>
          </p:cNvPr>
          <p:cNvPicPr>
            <a:picLocks noChangeAspect="1"/>
          </p:cNvPicPr>
          <p:nvPr/>
        </p:nvPicPr>
        <p:blipFill>
          <a:blip r:embed="rId2"/>
          <a:stretch>
            <a:fillRect/>
          </a:stretch>
        </p:blipFill>
        <p:spPr>
          <a:xfrm>
            <a:off x="3951080" y="3617843"/>
            <a:ext cx="4194681" cy="2366905"/>
          </a:xfrm>
          <a:prstGeom prst="rect">
            <a:avLst/>
          </a:prstGeom>
        </p:spPr>
      </p:pic>
    </p:spTree>
    <p:extLst>
      <p:ext uri="{BB962C8B-B14F-4D97-AF65-F5344CB8AC3E}">
        <p14:creationId xmlns:p14="http://schemas.microsoft.com/office/powerpoint/2010/main" val="31839622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FBF0CB3-B79D-4C48-BDD5-5775616119E0}"/>
              </a:ext>
            </a:extLst>
          </p:cNvPr>
          <p:cNvSpPr>
            <a:spLocks noGrp="1"/>
          </p:cNvSpPr>
          <p:nvPr>
            <p:ph type="title"/>
          </p:nvPr>
        </p:nvSpPr>
        <p:spPr/>
        <p:txBody>
          <a:bodyPr/>
          <a:lstStyle/>
          <a:p>
            <a:r>
              <a:rPr lang="tr-TR" dirty="0"/>
              <a:t>Object </a:t>
            </a:r>
            <a:r>
              <a:rPr lang="tr-TR" dirty="0" err="1"/>
              <a:t>points</a:t>
            </a:r>
            <a:endParaRPr lang="tr-TR" dirty="0"/>
          </a:p>
        </p:txBody>
      </p:sp>
      <p:sp>
        <p:nvSpPr>
          <p:cNvPr id="3" name="İçerik Yer Tutucusu 2">
            <a:extLst>
              <a:ext uri="{FF2B5EF4-FFF2-40B4-BE49-F238E27FC236}">
                <a16:creationId xmlns:a16="http://schemas.microsoft.com/office/drawing/2014/main" id="{D755BDDA-11A3-7947-B83A-5092658F9D2C}"/>
              </a:ext>
            </a:extLst>
          </p:cNvPr>
          <p:cNvSpPr>
            <a:spLocks noGrp="1"/>
          </p:cNvSpPr>
          <p:nvPr>
            <p:ph idx="1"/>
          </p:nvPr>
        </p:nvSpPr>
        <p:spPr/>
        <p:txBody>
          <a:bodyPr/>
          <a:lstStyle/>
          <a:p>
            <a:r>
              <a:rPr lang="tr-TR" dirty="0"/>
              <a:t>Fonksiyon/metot/ekran sayısından daha özele giren bir kavramdır. Bu sefer ekranda yer alan </a:t>
            </a:r>
            <a:r>
              <a:rPr lang="tr-TR" dirty="0" err="1"/>
              <a:t>input</a:t>
            </a:r>
            <a:r>
              <a:rPr lang="tr-TR" dirty="0"/>
              <a:t>, buton sayısını çarpan olarak kabul ediyoruz.</a:t>
            </a:r>
          </a:p>
          <a:p>
            <a:endParaRPr lang="tr-TR" dirty="0"/>
          </a:p>
          <a:p>
            <a:pPr algn="just"/>
            <a:r>
              <a:rPr lang="tr-TR" dirty="0"/>
              <a:t>Fakat tasarım aşamasında </a:t>
            </a:r>
            <a:r>
              <a:rPr lang="tr-TR" dirty="0" err="1"/>
              <a:t>input</a:t>
            </a:r>
            <a:r>
              <a:rPr lang="tr-TR" dirty="0"/>
              <a:t> sayısını tam olarak kestiremeyebiliriz.</a:t>
            </a:r>
          </a:p>
        </p:txBody>
      </p:sp>
    </p:spTree>
    <p:extLst>
      <p:ext uri="{BB962C8B-B14F-4D97-AF65-F5344CB8AC3E}">
        <p14:creationId xmlns:p14="http://schemas.microsoft.com/office/powerpoint/2010/main" val="3529947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345FA37-6708-1843-865E-D0FE2753A7B7}"/>
              </a:ext>
            </a:extLst>
          </p:cNvPr>
          <p:cNvSpPr>
            <a:spLocks noGrp="1"/>
          </p:cNvSpPr>
          <p:nvPr>
            <p:ph type="title"/>
          </p:nvPr>
        </p:nvSpPr>
        <p:spPr/>
        <p:txBody>
          <a:bodyPr/>
          <a:lstStyle/>
          <a:p>
            <a:r>
              <a:rPr lang="tr-TR" dirty="0"/>
              <a:t>Maliyet hesaplamayı olumsuz etkileyebilecek faktörler</a:t>
            </a:r>
          </a:p>
        </p:txBody>
      </p:sp>
      <p:sp>
        <p:nvSpPr>
          <p:cNvPr id="3" name="İçerik Yer Tutucusu 2">
            <a:extLst>
              <a:ext uri="{FF2B5EF4-FFF2-40B4-BE49-F238E27FC236}">
                <a16:creationId xmlns:a16="http://schemas.microsoft.com/office/drawing/2014/main" id="{9BD95BC5-CEB4-0E48-B9A7-1FD736E0C03E}"/>
              </a:ext>
            </a:extLst>
          </p:cNvPr>
          <p:cNvSpPr>
            <a:spLocks noGrp="1"/>
          </p:cNvSpPr>
          <p:nvPr>
            <p:ph idx="1"/>
          </p:nvPr>
        </p:nvSpPr>
        <p:spPr/>
        <p:txBody>
          <a:bodyPr/>
          <a:lstStyle/>
          <a:p>
            <a:r>
              <a:rPr lang="tr-TR" dirty="0"/>
              <a:t>Modüller eş değer zorlukta/kalitede değildir.</a:t>
            </a:r>
          </a:p>
          <a:p>
            <a:r>
              <a:rPr lang="tr-TR" dirty="0"/>
              <a:t>Çalışma ortamı verimliliği etkileyebilir. </a:t>
            </a:r>
          </a:p>
          <a:p>
            <a:r>
              <a:rPr lang="tr-TR" dirty="0"/>
              <a:t>Teknoloji desteği, dokümantasyon süreci.</a:t>
            </a:r>
          </a:p>
          <a:p>
            <a:r>
              <a:rPr lang="tr-TR" dirty="0"/>
              <a:t>İşlem, yazılım kalitesi, testler.</a:t>
            </a:r>
          </a:p>
          <a:p>
            <a:r>
              <a:rPr lang="tr-TR" dirty="0"/>
              <a:t>Donanım kaynaklarının verimliliği.</a:t>
            </a:r>
          </a:p>
          <a:p>
            <a:endParaRPr lang="tr-TR" dirty="0"/>
          </a:p>
        </p:txBody>
      </p:sp>
    </p:spTree>
    <p:extLst>
      <p:ext uri="{BB962C8B-B14F-4D97-AF65-F5344CB8AC3E}">
        <p14:creationId xmlns:p14="http://schemas.microsoft.com/office/powerpoint/2010/main" val="24943517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1E740E3-2B5E-7245-8659-792483D383E0}"/>
              </a:ext>
            </a:extLst>
          </p:cNvPr>
          <p:cNvSpPr>
            <a:spLocks noGrp="1"/>
          </p:cNvSpPr>
          <p:nvPr>
            <p:ph type="title"/>
          </p:nvPr>
        </p:nvSpPr>
        <p:spPr/>
        <p:txBody>
          <a:bodyPr/>
          <a:lstStyle/>
          <a:p>
            <a:r>
              <a:rPr lang="tr-TR" dirty="0"/>
              <a:t>Tahmin modelleri</a:t>
            </a:r>
          </a:p>
        </p:txBody>
      </p:sp>
      <p:sp>
        <p:nvSpPr>
          <p:cNvPr id="3" name="İçerik Yer Tutucusu 2">
            <a:extLst>
              <a:ext uri="{FF2B5EF4-FFF2-40B4-BE49-F238E27FC236}">
                <a16:creationId xmlns:a16="http://schemas.microsoft.com/office/drawing/2014/main" id="{94A118EA-BE04-164D-9C05-2AA9F1CAED9B}"/>
              </a:ext>
            </a:extLst>
          </p:cNvPr>
          <p:cNvSpPr>
            <a:spLocks noGrp="1"/>
          </p:cNvSpPr>
          <p:nvPr>
            <p:ph idx="1"/>
          </p:nvPr>
        </p:nvSpPr>
        <p:spPr/>
        <p:txBody>
          <a:bodyPr/>
          <a:lstStyle/>
          <a:p>
            <a:r>
              <a:rPr lang="tr-TR" dirty="0" err="1"/>
              <a:t>Algoritmik</a:t>
            </a:r>
            <a:r>
              <a:rPr lang="tr-TR" dirty="0"/>
              <a:t> tahmin modelleri</a:t>
            </a:r>
          </a:p>
          <a:p>
            <a:r>
              <a:rPr lang="tr-TR" dirty="0"/>
              <a:t>Uzman değerlendirmesi (tecrübe)</a:t>
            </a:r>
          </a:p>
          <a:p>
            <a:r>
              <a:rPr lang="tr-TR" dirty="0"/>
              <a:t>Analoji ile tahmin (geçmiş ve benzer deneyimlere benzeterek tahmin etme)</a:t>
            </a:r>
          </a:p>
          <a:p>
            <a:r>
              <a:rPr lang="tr-TR" dirty="0"/>
              <a:t>Parkinson yasası (</a:t>
            </a:r>
            <a:r>
              <a:rPr lang="tr-TR" i="1" dirty="0"/>
              <a:t>Bir projenin maliyeti sattığınız bedeldir.</a:t>
            </a:r>
            <a:r>
              <a:rPr lang="tr-TR" dirty="0"/>
              <a:t>)</a:t>
            </a:r>
          </a:p>
          <a:p>
            <a:r>
              <a:rPr lang="tr-TR" dirty="0"/>
              <a:t>Yukarıdan aşağıya – Aşağıdan yukarıya tahmin</a:t>
            </a:r>
          </a:p>
          <a:p>
            <a:endParaRPr lang="tr-TR" i="1" dirty="0"/>
          </a:p>
          <a:p>
            <a:endParaRPr lang="tr-TR" dirty="0"/>
          </a:p>
        </p:txBody>
      </p:sp>
    </p:spTree>
    <p:extLst>
      <p:ext uri="{BB962C8B-B14F-4D97-AF65-F5344CB8AC3E}">
        <p14:creationId xmlns:p14="http://schemas.microsoft.com/office/powerpoint/2010/main" val="2582651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4790FBB-0592-B044-85A0-0BE5FD53E4D0}"/>
              </a:ext>
            </a:extLst>
          </p:cNvPr>
          <p:cNvSpPr>
            <a:spLocks noGrp="1"/>
          </p:cNvSpPr>
          <p:nvPr>
            <p:ph type="title"/>
          </p:nvPr>
        </p:nvSpPr>
        <p:spPr/>
        <p:txBody>
          <a:bodyPr/>
          <a:lstStyle/>
          <a:p>
            <a:r>
              <a:rPr lang="tr-TR" dirty="0"/>
              <a:t>Yukarıdan aşağıya, aşağıdan yukarıya analiz</a:t>
            </a:r>
          </a:p>
        </p:txBody>
      </p:sp>
      <p:sp>
        <p:nvSpPr>
          <p:cNvPr id="3" name="İçerik Yer Tutucusu 2">
            <a:extLst>
              <a:ext uri="{FF2B5EF4-FFF2-40B4-BE49-F238E27FC236}">
                <a16:creationId xmlns:a16="http://schemas.microsoft.com/office/drawing/2014/main" id="{409C4296-F25C-304C-A68C-225D08379126}"/>
              </a:ext>
            </a:extLst>
          </p:cNvPr>
          <p:cNvSpPr>
            <a:spLocks noGrp="1"/>
          </p:cNvSpPr>
          <p:nvPr>
            <p:ph idx="1"/>
          </p:nvPr>
        </p:nvSpPr>
        <p:spPr/>
        <p:txBody>
          <a:bodyPr/>
          <a:lstStyle/>
          <a:p>
            <a:r>
              <a:rPr lang="tr-TR" dirty="0"/>
              <a:t>İş süreçlerini daha iyi bilenler yukarıdan-aşağıya, teknik süreçleri daha iyi bilenler ise aşağıdan yukarıya analiz yaparlar.</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4B98D545-3313-6F4E-B74B-63287852EB81}"/>
              </a:ext>
            </a:extLst>
          </p:cNvPr>
          <p:cNvPicPr>
            <a:picLocks noChangeAspect="1"/>
          </p:cNvPicPr>
          <p:nvPr/>
        </p:nvPicPr>
        <p:blipFill>
          <a:blip r:embed="rId2"/>
          <a:stretch>
            <a:fillRect/>
          </a:stretch>
        </p:blipFill>
        <p:spPr>
          <a:xfrm>
            <a:off x="3869267" y="2055744"/>
            <a:ext cx="3778647" cy="2675282"/>
          </a:xfrm>
          <a:prstGeom prst="rect">
            <a:avLst/>
          </a:prstGeom>
        </p:spPr>
      </p:pic>
      <p:pic>
        <p:nvPicPr>
          <p:cNvPr id="5" name="Resim 4">
            <a:extLst>
              <a:ext uri="{FF2B5EF4-FFF2-40B4-BE49-F238E27FC236}">
                <a16:creationId xmlns:a16="http://schemas.microsoft.com/office/drawing/2014/main" id="{209177AB-C5F1-6145-A073-C9FC602B94EA}"/>
              </a:ext>
            </a:extLst>
          </p:cNvPr>
          <p:cNvPicPr>
            <a:picLocks noChangeAspect="1"/>
          </p:cNvPicPr>
          <p:nvPr/>
        </p:nvPicPr>
        <p:blipFill>
          <a:blip r:embed="rId3"/>
          <a:stretch>
            <a:fillRect/>
          </a:stretch>
        </p:blipFill>
        <p:spPr>
          <a:xfrm>
            <a:off x="7981122" y="2121193"/>
            <a:ext cx="3450288" cy="2609833"/>
          </a:xfrm>
          <a:prstGeom prst="rect">
            <a:avLst/>
          </a:prstGeom>
        </p:spPr>
      </p:pic>
    </p:spTree>
    <p:extLst>
      <p:ext uri="{BB962C8B-B14F-4D97-AF65-F5344CB8AC3E}">
        <p14:creationId xmlns:p14="http://schemas.microsoft.com/office/powerpoint/2010/main" val="18488938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E3B768E-FA4B-2344-B951-0BB4041721C2}"/>
              </a:ext>
            </a:extLst>
          </p:cNvPr>
          <p:cNvSpPr>
            <a:spLocks noGrp="1"/>
          </p:cNvSpPr>
          <p:nvPr>
            <p:ph type="title"/>
          </p:nvPr>
        </p:nvSpPr>
        <p:spPr/>
        <p:txBody>
          <a:bodyPr/>
          <a:lstStyle/>
          <a:p>
            <a:r>
              <a:rPr lang="tr-TR" dirty="0" err="1"/>
              <a:t>Cocomo</a:t>
            </a:r>
            <a:endParaRPr lang="tr-TR" dirty="0"/>
          </a:p>
        </p:txBody>
      </p:sp>
      <p:sp>
        <p:nvSpPr>
          <p:cNvPr id="3" name="İçerik Yer Tutucusu 2">
            <a:extLst>
              <a:ext uri="{FF2B5EF4-FFF2-40B4-BE49-F238E27FC236}">
                <a16:creationId xmlns:a16="http://schemas.microsoft.com/office/drawing/2014/main" id="{D102D64E-DA8D-5947-971B-72FE6367FA54}"/>
              </a:ext>
            </a:extLst>
          </p:cNvPr>
          <p:cNvSpPr>
            <a:spLocks noGrp="1"/>
          </p:cNvSpPr>
          <p:nvPr>
            <p:ph idx="1"/>
          </p:nvPr>
        </p:nvSpPr>
        <p:spPr/>
        <p:txBody>
          <a:bodyPr/>
          <a:lstStyle/>
          <a:p>
            <a:r>
              <a:rPr lang="tr-TR" b="1" dirty="0" err="1"/>
              <a:t>Constructive</a:t>
            </a:r>
            <a:r>
              <a:rPr lang="tr-TR" b="1" dirty="0"/>
              <a:t> </a:t>
            </a:r>
            <a:r>
              <a:rPr lang="tr-TR" b="1" dirty="0" err="1"/>
              <a:t>Costing</a:t>
            </a:r>
            <a:r>
              <a:rPr lang="tr-TR" b="1" dirty="0"/>
              <a:t> Model</a:t>
            </a:r>
          </a:p>
          <a:p>
            <a:endParaRPr lang="tr-TR" dirty="0"/>
          </a:p>
          <a:p>
            <a:r>
              <a:rPr lang="tr-TR" dirty="0" err="1"/>
              <a:t>Barry</a:t>
            </a:r>
            <a:r>
              <a:rPr lang="tr-TR" dirty="0"/>
              <a:t> </a:t>
            </a:r>
            <a:r>
              <a:rPr lang="tr-TR" dirty="0" err="1"/>
              <a:t>Boehm</a:t>
            </a:r>
            <a:r>
              <a:rPr lang="tr-TR" dirty="0"/>
              <a:t> tarafından geliştirilmiş </a:t>
            </a:r>
            <a:r>
              <a:rPr lang="tr-TR" dirty="0" err="1"/>
              <a:t>algoritmik</a:t>
            </a:r>
            <a:r>
              <a:rPr lang="tr-TR" dirty="0"/>
              <a:t> bir yazılım maliyet kestirim yöntemidir.</a:t>
            </a:r>
          </a:p>
          <a:p>
            <a:endParaRPr lang="tr-TR" dirty="0"/>
          </a:p>
          <a:p>
            <a:pPr algn="just"/>
            <a:r>
              <a:rPr lang="tr-TR" dirty="0"/>
              <a:t>Bu yöntem, geçmiş proje verileri ve mevcut proje özelliklerinden türetilen parametreler ile beraber temel bir regresyon formülü kullanır.</a:t>
            </a:r>
          </a:p>
          <a:p>
            <a:endParaRPr lang="tr-TR" dirty="0"/>
          </a:p>
          <a:p>
            <a:r>
              <a:rPr lang="tr-TR" dirty="0"/>
              <a:t>Basit, orta ve detaylı model olmak üzere üçe ayrılır.</a:t>
            </a:r>
            <a:br>
              <a:rPr lang="tr-TR" dirty="0"/>
            </a:br>
            <a:endParaRPr lang="tr-TR" dirty="0"/>
          </a:p>
        </p:txBody>
      </p:sp>
    </p:spTree>
    <p:extLst>
      <p:ext uri="{BB962C8B-B14F-4D97-AF65-F5344CB8AC3E}">
        <p14:creationId xmlns:p14="http://schemas.microsoft.com/office/powerpoint/2010/main" val="1702182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C227548-9F60-D347-A85C-FD1E1AB82780}"/>
              </a:ext>
            </a:extLst>
          </p:cNvPr>
          <p:cNvSpPr>
            <a:spLocks noGrp="1"/>
          </p:cNvSpPr>
          <p:nvPr>
            <p:ph type="title"/>
          </p:nvPr>
        </p:nvSpPr>
        <p:spPr/>
        <p:txBody>
          <a:bodyPr/>
          <a:lstStyle/>
          <a:p>
            <a:r>
              <a:rPr lang="tr-TR" dirty="0"/>
              <a:t>Basit </a:t>
            </a:r>
            <a:r>
              <a:rPr lang="tr-TR" dirty="0" err="1"/>
              <a:t>cocomo</a:t>
            </a:r>
            <a:r>
              <a:rPr lang="tr-TR" dirty="0"/>
              <a:t> modeli </a:t>
            </a:r>
          </a:p>
        </p:txBody>
      </p:sp>
      <p:sp>
        <p:nvSpPr>
          <p:cNvPr id="3" name="İçerik Yer Tutucusu 2">
            <a:extLst>
              <a:ext uri="{FF2B5EF4-FFF2-40B4-BE49-F238E27FC236}">
                <a16:creationId xmlns:a16="http://schemas.microsoft.com/office/drawing/2014/main" id="{7CE84F7B-4ACF-424C-B5E3-7766A310B8CC}"/>
              </a:ext>
            </a:extLst>
          </p:cNvPr>
          <p:cNvSpPr>
            <a:spLocks noGrp="1"/>
          </p:cNvSpPr>
          <p:nvPr>
            <p:ph idx="1"/>
          </p:nvPr>
        </p:nvSpPr>
        <p:spPr/>
        <p:txBody>
          <a:bodyPr/>
          <a:lstStyle/>
          <a:p>
            <a:pPr algn="just"/>
            <a:r>
              <a:rPr lang="tr-TR" dirty="0"/>
              <a:t>Basit </a:t>
            </a:r>
            <a:r>
              <a:rPr lang="tr-TR" dirty="0" err="1"/>
              <a:t>cocomo</a:t>
            </a:r>
            <a:r>
              <a:rPr lang="tr-TR" dirty="0"/>
              <a:t> modeli küçük-orta boy projeler için hızlı kestirim yapmak amacıyla kullanılır.</a:t>
            </a:r>
          </a:p>
          <a:p>
            <a:pPr algn="just"/>
            <a:endParaRPr lang="tr-TR" dirty="0"/>
          </a:p>
          <a:p>
            <a:pPr algn="just"/>
            <a:r>
              <a:rPr lang="tr-TR" dirty="0"/>
              <a:t>Avantajı: Hesap makinesi ile kolaylıkla hesaplanabilir.</a:t>
            </a:r>
            <a:br>
              <a:rPr lang="tr-TR" dirty="0"/>
            </a:br>
            <a:r>
              <a:rPr lang="tr-TR" dirty="0"/>
              <a:t>Dezavantajı: Yazılım projesinin geliştirileceği ortam ve yazılımı geliştirecek ekibin özelliklerini dikkate almaz.</a:t>
            </a:r>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FA927FE3-8599-5B42-9A75-735F0FA9B50C}"/>
              </a:ext>
            </a:extLst>
          </p:cNvPr>
          <p:cNvPicPr>
            <a:picLocks noChangeAspect="1"/>
          </p:cNvPicPr>
          <p:nvPr/>
        </p:nvPicPr>
        <p:blipFill>
          <a:blip r:embed="rId2"/>
          <a:stretch>
            <a:fillRect/>
          </a:stretch>
        </p:blipFill>
        <p:spPr>
          <a:xfrm>
            <a:off x="3965989" y="3424428"/>
            <a:ext cx="5829320" cy="2300592"/>
          </a:xfrm>
          <a:prstGeom prst="rect">
            <a:avLst/>
          </a:prstGeom>
        </p:spPr>
      </p:pic>
    </p:spTree>
    <p:extLst>
      <p:ext uri="{BB962C8B-B14F-4D97-AF65-F5344CB8AC3E}">
        <p14:creationId xmlns:p14="http://schemas.microsoft.com/office/powerpoint/2010/main" val="100377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090AEBD-70BA-704C-ACC3-F252CEB7977D}"/>
              </a:ext>
            </a:extLst>
          </p:cNvPr>
          <p:cNvSpPr>
            <a:spLocks noGrp="1"/>
          </p:cNvSpPr>
          <p:nvPr>
            <p:ph type="title"/>
          </p:nvPr>
        </p:nvSpPr>
        <p:spPr/>
        <p:txBody>
          <a:bodyPr/>
          <a:lstStyle/>
          <a:p>
            <a:r>
              <a:rPr lang="tr-TR" dirty="0"/>
              <a:t>Fizibilite</a:t>
            </a:r>
          </a:p>
        </p:txBody>
      </p:sp>
      <p:sp>
        <p:nvSpPr>
          <p:cNvPr id="3" name="İçerik Yer Tutucusu 2">
            <a:extLst>
              <a:ext uri="{FF2B5EF4-FFF2-40B4-BE49-F238E27FC236}">
                <a16:creationId xmlns:a16="http://schemas.microsoft.com/office/drawing/2014/main" id="{AA2D1B5B-16F9-C344-8BC4-2A9813316A79}"/>
              </a:ext>
            </a:extLst>
          </p:cNvPr>
          <p:cNvSpPr>
            <a:spLocks noGrp="1"/>
          </p:cNvSpPr>
          <p:nvPr>
            <p:ph idx="1"/>
          </p:nvPr>
        </p:nvSpPr>
        <p:spPr/>
        <p:txBody>
          <a:bodyPr/>
          <a:lstStyle/>
          <a:p>
            <a:pPr algn="just"/>
            <a:r>
              <a:rPr lang="tr-TR" dirty="0"/>
              <a:t>Fizibilite Aşaması. Uygulamayı planladığımız sistem için uygun bir tanım ve işleyiş konsepti üzerinde birleşmek için bilgi sistemi analizlerine (kullanıcı anketleri ve görüşmeleri, mevcut sistem analizi, iş yükü </a:t>
            </a:r>
            <a:r>
              <a:rPr lang="tr-TR" dirty="0" err="1"/>
              <a:t>karakterizasyonu</a:t>
            </a:r>
            <a:r>
              <a:rPr lang="tr-TR" dirty="0"/>
              <a:t>, simülasyonlar, senaryolar, prototipler) ne kadar yatırım yapmalıyız ?</a:t>
            </a:r>
          </a:p>
          <a:p>
            <a:pPr marL="0" indent="0" algn="just">
              <a:buNone/>
            </a:pPr>
            <a:endParaRPr lang="tr-TR" dirty="0"/>
          </a:p>
        </p:txBody>
      </p:sp>
    </p:spTree>
    <p:extLst>
      <p:ext uri="{BB962C8B-B14F-4D97-AF65-F5344CB8AC3E}">
        <p14:creationId xmlns:p14="http://schemas.microsoft.com/office/powerpoint/2010/main" val="179819602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D81D056-5044-6A43-9A04-9FA9DF333B63}"/>
              </a:ext>
            </a:extLst>
          </p:cNvPr>
          <p:cNvSpPr>
            <a:spLocks noGrp="1"/>
          </p:cNvSpPr>
          <p:nvPr>
            <p:ph type="title"/>
          </p:nvPr>
        </p:nvSpPr>
        <p:spPr/>
        <p:txBody>
          <a:bodyPr/>
          <a:lstStyle/>
          <a:p>
            <a:r>
              <a:rPr lang="tr-TR" dirty="0"/>
              <a:t>Orta </a:t>
            </a:r>
            <a:r>
              <a:rPr lang="tr-TR" dirty="0" err="1"/>
              <a:t>cocomo</a:t>
            </a:r>
            <a:r>
              <a:rPr lang="tr-TR" dirty="0"/>
              <a:t> modeli</a:t>
            </a:r>
          </a:p>
        </p:txBody>
      </p:sp>
      <p:sp>
        <p:nvSpPr>
          <p:cNvPr id="3" name="İçerik Yer Tutucusu 2">
            <a:extLst>
              <a:ext uri="{FF2B5EF4-FFF2-40B4-BE49-F238E27FC236}">
                <a16:creationId xmlns:a16="http://schemas.microsoft.com/office/drawing/2014/main" id="{75B1FBCD-7663-7847-948A-26216EEBE36E}"/>
              </a:ext>
            </a:extLst>
          </p:cNvPr>
          <p:cNvSpPr>
            <a:spLocks noGrp="1"/>
          </p:cNvSpPr>
          <p:nvPr>
            <p:ph idx="1"/>
          </p:nvPr>
        </p:nvSpPr>
        <p:spPr/>
        <p:txBody>
          <a:bodyPr/>
          <a:lstStyle/>
          <a:p>
            <a:pPr algn="just"/>
            <a:r>
              <a:rPr lang="tr-TR" dirty="0"/>
              <a:t>Orta COCOMO modeli sistemin (güvenilirlik, veri tabanı büyüklüğü, işletme ve kayıt sınırlandırmaları, personel özellikleri ve kullanılan yazılım araçları gibi) diğer özelliklerinin hesaba katılması amaçlanmıştır.</a:t>
            </a:r>
          </a:p>
          <a:p>
            <a:pPr algn="just"/>
            <a:endParaRPr lang="tr-TR" dirty="0"/>
          </a:p>
          <a:p>
            <a:pPr algn="just"/>
            <a:endParaRPr lang="tr-TR" dirty="0"/>
          </a:p>
          <a:p>
            <a:pPr algn="just"/>
            <a:endParaRPr lang="tr-TR" dirty="0"/>
          </a:p>
          <a:p>
            <a:pPr algn="just"/>
            <a:br>
              <a:rPr lang="tr-TR" dirty="0"/>
            </a:br>
            <a:endParaRPr lang="tr-TR" dirty="0"/>
          </a:p>
          <a:p>
            <a:pPr algn="just"/>
            <a:endParaRPr lang="tr-TR" dirty="0"/>
          </a:p>
        </p:txBody>
      </p:sp>
      <p:pic>
        <p:nvPicPr>
          <p:cNvPr id="4" name="Resim 3">
            <a:extLst>
              <a:ext uri="{FF2B5EF4-FFF2-40B4-BE49-F238E27FC236}">
                <a16:creationId xmlns:a16="http://schemas.microsoft.com/office/drawing/2014/main" id="{4CE0DD61-2A27-384B-AA1A-88DE5BB97FEB}"/>
              </a:ext>
            </a:extLst>
          </p:cNvPr>
          <p:cNvPicPr>
            <a:picLocks noChangeAspect="1"/>
          </p:cNvPicPr>
          <p:nvPr/>
        </p:nvPicPr>
        <p:blipFill>
          <a:blip r:embed="rId2"/>
          <a:stretch>
            <a:fillRect/>
          </a:stretch>
        </p:blipFill>
        <p:spPr>
          <a:xfrm>
            <a:off x="3869267" y="3235738"/>
            <a:ext cx="6187641" cy="2489281"/>
          </a:xfrm>
          <a:prstGeom prst="rect">
            <a:avLst/>
          </a:prstGeom>
        </p:spPr>
      </p:pic>
    </p:spTree>
    <p:extLst>
      <p:ext uri="{BB962C8B-B14F-4D97-AF65-F5344CB8AC3E}">
        <p14:creationId xmlns:p14="http://schemas.microsoft.com/office/powerpoint/2010/main" val="1629885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0119F9A-3BF6-2440-B134-7A8EAFDEC9B2}"/>
              </a:ext>
            </a:extLst>
          </p:cNvPr>
          <p:cNvSpPr>
            <a:spLocks noGrp="1"/>
          </p:cNvSpPr>
          <p:nvPr>
            <p:ph type="title"/>
          </p:nvPr>
        </p:nvSpPr>
        <p:spPr/>
        <p:txBody>
          <a:bodyPr/>
          <a:lstStyle/>
          <a:p>
            <a:r>
              <a:rPr lang="tr-TR" dirty="0" err="1"/>
              <a:t>Cocomo</a:t>
            </a:r>
            <a:r>
              <a:rPr lang="tr-TR" dirty="0"/>
              <a:t> II</a:t>
            </a:r>
          </a:p>
        </p:txBody>
      </p:sp>
      <p:sp>
        <p:nvSpPr>
          <p:cNvPr id="3" name="İçerik Yer Tutucusu 2">
            <a:extLst>
              <a:ext uri="{FF2B5EF4-FFF2-40B4-BE49-F238E27FC236}">
                <a16:creationId xmlns:a16="http://schemas.microsoft.com/office/drawing/2014/main" id="{95F29D3D-7032-884B-8053-1294A9307E0E}"/>
              </a:ext>
            </a:extLst>
          </p:cNvPr>
          <p:cNvSpPr>
            <a:spLocks noGrp="1"/>
          </p:cNvSpPr>
          <p:nvPr>
            <p:ph idx="1"/>
          </p:nvPr>
        </p:nvSpPr>
        <p:spPr/>
        <p:txBody>
          <a:bodyPr/>
          <a:lstStyle/>
          <a:p>
            <a:r>
              <a:rPr lang="tr-TR" dirty="0"/>
              <a:t>1981’de </a:t>
            </a:r>
            <a:r>
              <a:rPr lang="tr-TR" dirty="0" err="1"/>
              <a:t>Boehm</a:t>
            </a:r>
            <a:r>
              <a:rPr lang="tr-TR" dirty="0"/>
              <a:t> tarafından ortaya konan COCOMO modeli daha sonra geliştirilmiş ve COCOMO II adını almıştır.</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F5A090DB-5AF7-0448-A3EC-D0B2E33853A6}"/>
              </a:ext>
            </a:extLst>
          </p:cNvPr>
          <p:cNvPicPr>
            <a:picLocks noChangeAspect="1"/>
          </p:cNvPicPr>
          <p:nvPr/>
        </p:nvPicPr>
        <p:blipFill>
          <a:blip r:embed="rId2"/>
          <a:stretch>
            <a:fillRect/>
          </a:stretch>
        </p:blipFill>
        <p:spPr>
          <a:xfrm>
            <a:off x="3964802" y="1916550"/>
            <a:ext cx="4728821" cy="4166394"/>
          </a:xfrm>
          <a:prstGeom prst="rect">
            <a:avLst/>
          </a:prstGeom>
        </p:spPr>
      </p:pic>
    </p:spTree>
    <p:extLst>
      <p:ext uri="{BB962C8B-B14F-4D97-AF65-F5344CB8AC3E}">
        <p14:creationId xmlns:p14="http://schemas.microsoft.com/office/powerpoint/2010/main" val="32664299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B807AF0-C14E-BF4F-A4A1-AB35F0B9CB68}"/>
              </a:ext>
            </a:extLst>
          </p:cNvPr>
          <p:cNvSpPr>
            <a:spLocks noGrp="1"/>
          </p:cNvSpPr>
          <p:nvPr>
            <p:ph type="title"/>
          </p:nvPr>
        </p:nvSpPr>
        <p:spPr/>
        <p:txBody>
          <a:bodyPr/>
          <a:lstStyle/>
          <a:p>
            <a:r>
              <a:rPr lang="tr-TR" dirty="0"/>
              <a:t>Faktörlerin seçimi</a:t>
            </a:r>
          </a:p>
        </p:txBody>
      </p:sp>
      <p:sp>
        <p:nvSpPr>
          <p:cNvPr id="3" name="İçerik Yer Tutucusu 2">
            <a:extLst>
              <a:ext uri="{FF2B5EF4-FFF2-40B4-BE49-F238E27FC236}">
                <a16:creationId xmlns:a16="http://schemas.microsoft.com/office/drawing/2014/main" id="{EFAA0E7A-79C7-9242-A16A-8B0AE0B20BD6}"/>
              </a:ext>
            </a:extLst>
          </p:cNvPr>
          <p:cNvSpPr>
            <a:spLocks noGrp="1"/>
          </p:cNvSpPr>
          <p:nvPr>
            <p:ph idx="1"/>
          </p:nvPr>
        </p:nvSpPr>
        <p:spPr/>
        <p:txBody>
          <a:bodyPr/>
          <a:lstStyle/>
          <a:p>
            <a:r>
              <a:rPr lang="tr-TR" dirty="0"/>
              <a:t>Bu faktörler, ilgili özellik için </a:t>
            </a:r>
          </a:p>
          <a:p>
            <a:pPr lvl="1"/>
            <a:r>
              <a:rPr lang="tr-TR" dirty="0"/>
              <a:t>düşük (&lt;1)</a:t>
            </a:r>
          </a:p>
          <a:p>
            <a:pPr lvl="1"/>
            <a:r>
              <a:rPr lang="tr-TR" dirty="0"/>
              <a:t>nominal (1) </a:t>
            </a:r>
          </a:p>
          <a:p>
            <a:pPr lvl="1"/>
            <a:r>
              <a:rPr lang="tr-TR" dirty="0"/>
              <a:t>yüksek (&gt;1) </a:t>
            </a:r>
          </a:p>
          <a:p>
            <a:pPr lvl="1"/>
            <a:endParaRPr lang="tr-TR" dirty="0"/>
          </a:p>
          <a:p>
            <a:pPr lvl="1"/>
            <a:r>
              <a:rPr lang="tr-TR" dirty="0"/>
              <a:t>olarak saptanırlar.</a:t>
            </a:r>
          </a:p>
        </p:txBody>
      </p:sp>
    </p:spTree>
    <p:extLst>
      <p:ext uri="{BB962C8B-B14F-4D97-AF65-F5344CB8AC3E}">
        <p14:creationId xmlns:p14="http://schemas.microsoft.com/office/powerpoint/2010/main" val="1327303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3B7C3E6-2528-1B40-9BE4-4CDF826CF25D}"/>
              </a:ext>
            </a:extLst>
          </p:cNvPr>
          <p:cNvSpPr>
            <a:spLocks noGrp="1"/>
          </p:cNvSpPr>
          <p:nvPr>
            <p:ph type="title"/>
          </p:nvPr>
        </p:nvSpPr>
        <p:spPr/>
        <p:txBody>
          <a:bodyPr/>
          <a:lstStyle/>
          <a:p>
            <a:r>
              <a:rPr lang="tr-TR" dirty="0"/>
              <a:t>Kaynaklar</a:t>
            </a:r>
          </a:p>
        </p:txBody>
      </p:sp>
      <p:sp>
        <p:nvSpPr>
          <p:cNvPr id="3" name="İçerik Yer Tutucusu 2">
            <a:extLst>
              <a:ext uri="{FF2B5EF4-FFF2-40B4-BE49-F238E27FC236}">
                <a16:creationId xmlns:a16="http://schemas.microsoft.com/office/drawing/2014/main" id="{9D6D7627-7444-D148-92B3-5B5A1F6ED73E}"/>
              </a:ext>
            </a:extLst>
          </p:cNvPr>
          <p:cNvSpPr>
            <a:spLocks noGrp="1"/>
          </p:cNvSpPr>
          <p:nvPr>
            <p:ph idx="1"/>
          </p:nvPr>
        </p:nvSpPr>
        <p:spPr/>
        <p:txBody>
          <a:bodyPr/>
          <a:lstStyle/>
          <a:p>
            <a:r>
              <a:rPr lang="tr-TR" dirty="0">
                <a:hlinkClick r:id="rId2"/>
              </a:rPr>
              <a:t>https://slidetodoc.com/chapter-23-software-cost-estimation-ian-sommerville-2000/</a:t>
            </a:r>
            <a:endParaRPr lang="tr-TR" dirty="0"/>
          </a:p>
          <a:p>
            <a:endParaRPr lang="tr-TR" dirty="0"/>
          </a:p>
          <a:p>
            <a:r>
              <a:rPr lang="tr-TR" dirty="0">
                <a:hlinkClick r:id="rId3"/>
              </a:rPr>
              <a:t>http://www.yazilimcilardunyasi.com/2017/01/cocomo-constructive-costing-model.html</a:t>
            </a:r>
            <a:endParaRPr lang="tr-TR" dirty="0"/>
          </a:p>
          <a:p>
            <a:endParaRPr lang="tr-TR" dirty="0"/>
          </a:p>
          <a:p>
            <a:r>
              <a:rPr lang="tr-TR" dirty="0"/>
              <a:t>Sadi Evren Şeker – </a:t>
            </a:r>
            <a:r>
              <a:rPr lang="tr-TR" dirty="0" err="1"/>
              <a:t>BilgisayarKavramları</a:t>
            </a:r>
            <a:r>
              <a:rPr lang="tr-TR" dirty="0"/>
              <a:t> </a:t>
            </a:r>
            <a:r>
              <a:rPr lang="tr-TR" dirty="0" err="1"/>
              <a:t>youtube</a:t>
            </a:r>
            <a:r>
              <a:rPr lang="tr-TR" dirty="0"/>
              <a:t> kanalı</a:t>
            </a:r>
          </a:p>
        </p:txBody>
      </p:sp>
    </p:spTree>
    <p:extLst>
      <p:ext uri="{BB962C8B-B14F-4D97-AF65-F5344CB8AC3E}">
        <p14:creationId xmlns:p14="http://schemas.microsoft.com/office/powerpoint/2010/main" val="294153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FC211F5-C927-EE44-A41F-9D724E261A74}"/>
              </a:ext>
            </a:extLst>
          </p:cNvPr>
          <p:cNvSpPr>
            <a:spLocks noGrp="1"/>
          </p:cNvSpPr>
          <p:nvPr>
            <p:ph type="title"/>
          </p:nvPr>
        </p:nvSpPr>
        <p:spPr/>
        <p:txBody>
          <a:bodyPr/>
          <a:lstStyle/>
          <a:p>
            <a:r>
              <a:rPr lang="tr-TR" dirty="0"/>
              <a:t>Planlama</a:t>
            </a:r>
          </a:p>
        </p:txBody>
      </p:sp>
      <p:sp>
        <p:nvSpPr>
          <p:cNvPr id="3" name="İçerik Yer Tutucusu 2">
            <a:extLst>
              <a:ext uri="{FF2B5EF4-FFF2-40B4-BE49-F238E27FC236}">
                <a16:creationId xmlns:a16="http://schemas.microsoft.com/office/drawing/2014/main" id="{37913987-26CC-AF48-A42C-F32BB616D093}"/>
              </a:ext>
            </a:extLst>
          </p:cNvPr>
          <p:cNvSpPr>
            <a:spLocks noGrp="1"/>
          </p:cNvSpPr>
          <p:nvPr>
            <p:ph idx="1"/>
          </p:nvPr>
        </p:nvSpPr>
        <p:spPr/>
        <p:txBody>
          <a:bodyPr/>
          <a:lstStyle/>
          <a:p>
            <a:pPr algn="just"/>
            <a:r>
              <a:rPr lang="tr-TR" dirty="0"/>
              <a:t>Planlar ve Gereksinimler Aşaması. Gereksinimleri ne kadar titizlikle belirlemeliyiz? Bir yazılım sistemi tasarlamaya ve geliştirmeye başlamadan önce gereksinim doğrulama faaliyetlerine (otomatik tamlık, tutarlılık ve izlenebilirlik kontrolleri, analitik modeller, simülasyonlar, prototipler) ne kadar yatırım yapmalıyız ?</a:t>
            </a:r>
          </a:p>
        </p:txBody>
      </p:sp>
    </p:spTree>
    <p:extLst>
      <p:ext uri="{BB962C8B-B14F-4D97-AF65-F5344CB8AC3E}">
        <p14:creationId xmlns:p14="http://schemas.microsoft.com/office/powerpoint/2010/main" val="42464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4F05257-F222-954F-B479-97B76BB5EB88}"/>
              </a:ext>
            </a:extLst>
          </p:cNvPr>
          <p:cNvSpPr>
            <a:spLocks noGrp="1"/>
          </p:cNvSpPr>
          <p:nvPr>
            <p:ph type="title"/>
          </p:nvPr>
        </p:nvSpPr>
        <p:spPr/>
        <p:txBody>
          <a:bodyPr/>
          <a:lstStyle/>
          <a:p>
            <a:r>
              <a:rPr lang="tr-TR" dirty="0"/>
              <a:t>Tasarım</a:t>
            </a:r>
          </a:p>
        </p:txBody>
      </p:sp>
      <p:sp>
        <p:nvSpPr>
          <p:cNvPr id="3" name="İçerik Yer Tutucusu 2">
            <a:extLst>
              <a:ext uri="{FF2B5EF4-FFF2-40B4-BE49-F238E27FC236}">
                <a16:creationId xmlns:a16="http://schemas.microsoft.com/office/drawing/2014/main" id="{2C02817E-AA1C-404B-BCDB-BE36BED6F564}"/>
              </a:ext>
            </a:extLst>
          </p:cNvPr>
          <p:cNvSpPr>
            <a:spLocks noGrp="1"/>
          </p:cNvSpPr>
          <p:nvPr>
            <p:ph idx="1"/>
          </p:nvPr>
        </p:nvSpPr>
        <p:spPr/>
        <p:txBody>
          <a:bodyPr/>
          <a:lstStyle/>
          <a:p>
            <a:pPr algn="just"/>
            <a:r>
              <a:rPr lang="tr-TR" dirty="0"/>
              <a:t>Ürün Tasarım Aşaması. Yazılımı, genel olarak ancak gereksinimlerimizi tam olarak karşılamayan karmaşık bir mevcut yazılım parçasını kullanmayı mümkün kılacak şekilde düzenlemeli miyiz?</a:t>
            </a:r>
          </a:p>
        </p:txBody>
      </p:sp>
    </p:spTree>
    <p:extLst>
      <p:ext uri="{BB962C8B-B14F-4D97-AF65-F5344CB8AC3E}">
        <p14:creationId xmlns:p14="http://schemas.microsoft.com/office/powerpoint/2010/main" val="170946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8A93FE7-F33A-D343-A861-0BEB81671555}"/>
              </a:ext>
            </a:extLst>
          </p:cNvPr>
          <p:cNvSpPr>
            <a:spLocks noGrp="1"/>
          </p:cNvSpPr>
          <p:nvPr>
            <p:ph type="title"/>
          </p:nvPr>
        </p:nvSpPr>
        <p:spPr/>
        <p:txBody>
          <a:bodyPr/>
          <a:lstStyle/>
          <a:p>
            <a:r>
              <a:rPr lang="tr-TR" dirty="0"/>
              <a:t>Programlama</a:t>
            </a:r>
          </a:p>
        </p:txBody>
      </p:sp>
      <p:sp>
        <p:nvSpPr>
          <p:cNvPr id="3" name="İçerik Yer Tutucusu 2">
            <a:extLst>
              <a:ext uri="{FF2B5EF4-FFF2-40B4-BE49-F238E27FC236}">
                <a16:creationId xmlns:a16="http://schemas.microsoft.com/office/drawing/2014/main" id="{ACAA9B1C-1A90-2A45-A3A6-7E03E1326751}"/>
              </a:ext>
            </a:extLst>
          </p:cNvPr>
          <p:cNvSpPr>
            <a:spLocks noGrp="1"/>
          </p:cNvSpPr>
          <p:nvPr>
            <p:ph idx="1"/>
          </p:nvPr>
        </p:nvSpPr>
        <p:spPr/>
        <p:txBody>
          <a:bodyPr/>
          <a:lstStyle/>
          <a:p>
            <a:pPr algn="just"/>
            <a:r>
              <a:rPr lang="tr-TR" dirty="0"/>
              <a:t>Programlama Aşaması. Öncelikle yürütme süresinde verimli, depolamada verimli ve değiştirmesi kolay üç kriterden hangisini seçmeliyiz?</a:t>
            </a:r>
          </a:p>
        </p:txBody>
      </p:sp>
    </p:spTree>
    <p:extLst>
      <p:ext uri="{BB962C8B-B14F-4D97-AF65-F5344CB8AC3E}">
        <p14:creationId xmlns:p14="http://schemas.microsoft.com/office/powerpoint/2010/main" val="346033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8BDBC6C-D101-8046-AC3F-E2C3DCC32815}"/>
              </a:ext>
            </a:extLst>
          </p:cNvPr>
          <p:cNvSpPr>
            <a:spLocks noGrp="1"/>
          </p:cNvSpPr>
          <p:nvPr>
            <p:ph type="title"/>
          </p:nvPr>
        </p:nvSpPr>
        <p:spPr/>
        <p:txBody>
          <a:bodyPr/>
          <a:lstStyle/>
          <a:p>
            <a:r>
              <a:rPr lang="tr-TR" dirty="0"/>
              <a:t>Entegrasyon ve Test</a:t>
            </a:r>
          </a:p>
        </p:txBody>
      </p:sp>
      <p:sp>
        <p:nvSpPr>
          <p:cNvPr id="3" name="İçerik Yer Tutucusu 2">
            <a:extLst>
              <a:ext uri="{FF2B5EF4-FFF2-40B4-BE49-F238E27FC236}">
                <a16:creationId xmlns:a16="http://schemas.microsoft.com/office/drawing/2014/main" id="{8EA58182-0758-C143-94EB-501ADEB4EE67}"/>
              </a:ext>
            </a:extLst>
          </p:cNvPr>
          <p:cNvSpPr>
            <a:spLocks noGrp="1"/>
          </p:cNvSpPr>
          <p:nvPr>
            <p:ph idx="1"/>
          </p:nvPr>
        </p:nvSpPr>
        <p:spPr/>
        <p:txBody>
          <a:bodyPr/>
          <a:lstStyle/>
          <a:p>
            <a:pPr algn="just"/>
            <a:r>
              <a:rPr lang="tr-TR" dirty="0"/>
              <a:t>Entegrasyon ve Test Aşaması. Kullanıcılara sunmadan önce bir ürün üzerinde ne kadar test ve resmi doğrulama yapmalıyız?</a:t>
            </a:r>
          </a:p>
        </p:txBody>
      </p:sp>
    </p:spTree>
    <p:extLst>
      <p:ext uri="{BB962C8B-B14F-4D97-AF65-F5344CB8AC3E}">
        <p14:creationId xmlns:p14="http://schemas.microsoft.com/office/powerpoint/2010/main" val="37077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3771E2-42BC-9E48-8E99-380B2AE469A5}"/>
              </a:ext>
            </a:extLst>
          </p:cNvPr>
          <p:cNvSpPr>
            <a:spLocks noGrp="1"/>
          </p:cNvSpPr>
          <p:nvPr>
            <p:ph type="title"/>
          </p:nvPr>
        </p:nvSpPr>
        <p:spPr/>
        <p:txBody>
          <a:bodyPr/>
          <a:lstStyle/>
          <a:p>
            <a:r>
              <a:rPr lang="tr-TR" dirty="0"/>
              <a:t>Bakım</a:t>
            </a:r>
          </a:p>
        </p:txBody>
      </p:sp>
      <p:sp>
        <p:nvSpPr>
          <p:cNvPr id="3" name="İçerik Yer Tutucusu 2">
            <a:extLst>
              <a:ext uri="{FF2B5EF4-FFF2-40B4-BE49-F238E27FC236}">
                <a16:creationId xmlns:a16="http://schemas.microsoft.com/office/drawing/2014/main" id="{4FC9271F-0F15-C84B-A9DF-45F67FE136E7}"/>
              </a:ext>
            </a:extLst>
          </p:cNvPr>
          <p:cNvSpPr>
            <a:spLocks noGrp="1"/>
          </p:cNvSpPr>
          <p:nvPr>
            <p:ph idx="1"/>
          </p:nvPr>
        </p:nvSpPr>
        <p:spPr/>
        <p:txBody>
          <a:bodyPr/>
          <a:lstStyle/>
          <a:p>
            <a:r>
              <a:rPr lang="tr-TR" dirty="0"/>
              <a:t>Bakım Aşaması. Önerilen ürün iyileştirmelerinin kapsamlı bir listesi göz önüne alındığında, önce hangilerini uygulamalıyız?</a:t>
            </a:r>
          </a:p>
          <a:p>
            <a:endParaRPr lang="tr-TR" dirty="0"/>
          </a:p>
          <a:p>
            <a:r>
              <a:rPr lang="tr-TR" dirty="0"/>
              <a:t>Eskiyen, değiştirilmesi zor bir yazılım ürünü göz önüne alındığında, onu yeni bir ürünle değiştirmeli mi, yeniden yapılandırmalı mı yoksa yalnız mı bırakmalıyız?</a:t>
            </a:r>
          </a:p>
        </p:txBody>
      </p:sp>
    </p:spTree>
    <p:extLst>
      <p:ext uri="{BB962C8B-B14F-4D97-AF65-F5344CB8AC3E}">
        <p14:creationId xmlns:p14="http://schemas.microsoft.com/office/powerpoint/2010/main" val="308170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68E7941-7FC4-9740-8C9E-CA6573C6FDF9}"/>
              </a:ext>
            </a:extLst>
          </p:cNvPr>
          <p:cNvSpPr>
            <a:spLocks noGrp="1"/>
          </p:cNvSpPr>
          <p:nvPr>
            <p:ph type="title"/>
          </p:nvPr>
        </p:nvSpPr>
        <p:spPr/>
        <p:txBody>
          <a:bodyPr anchor="ctr"/>
          <a:lstStyle/>
          <a:p>
            <a:r>
              <a:rPr lang="tr-TR" dirty="0"/>
              <a:t>Dersin Amacı</a:t>
            </a:r>
          </a:p>
        </p:txBody>
      </p:sp>
      <p:sp>
        <p:nvSpPr>
          <p:cNvPr id="3" name="İçerik Yer Tutucusu 2">
            <a:extLst>
              <a:ext uri="{FF2B5EF4-FFF2-40B4-BE49-F238E27FC236}">
                <a16:creationId xmlns:a16="http://schemas.microsoft.com/office/drawing/2014/main" id="{3DE0C580-52BB-C440-A29B-417BD763CC89}"/>
              </a:ext>
            </a:extLst>
          </p:cNvPr>
          <p:cNvSpPr>
            <a:spLocks noGrp="1"/>
          </p:cNvSpPr>
          <p:nvPr>
            <p:ph idx="1"/>
          </p:nvPr>
        </p:nvSpPr>
        <p:spPr/>
        <p:txBody>
          <a:bodyPr anchor="t">
            <a:normAutofit lnSpcReduction="10000"/>
          </a:bodyPr>
          <a:lstStyle/>
          <a:p>
            <a:pPr algn="just"/>
            <a:r>
              <a:rPr lang="tr-TR" dirty="0"/>
              <a:t>Yazılım Mühendisliği Ekonomisi, yazılım maliyetlerini belirlemek, mikro ekonominin temel kavramlarını yazılım mühendisliğine uygulamak ve yazılım mühendisliği karar vermede ekonomik analizi kullanmak için kullanılmaktadır.</a:t>
            </a:r>
          </a:p>
          <a:p>
            <a:pPr marL="0" indent="0" algn="just">
              <a:buNone/>
            </a:pPr>
            <a:endParaRPr lang="tr-TR" dirty="0"/>
          </a:p>
          <a:p>
            <a:pPr algn="just"/>
            <a:r>
              <a:rPr lang="tr-TR" dirty="0"/>
              <a:t>Yazılım mühendisliği ekonomisi, ekonomik analiz tekniklerine ve bunların yazılım mühendisliği ve yönetimine uygulanabilirliğine genel bir bakış sağlar. Mevcut temel tahmin teknikleri, </a:t>
            </a:r>
            <a:r>
              <a:rPr lang="tr-TR" dirty="0" err="1"/>
              <a:t>algoritmik</a:t>
            </a:r>
            <a:r>
              <a:rPr lang="tr-TR" dirty="0"/>
              <a:t> maliyet modellerindeki son teknoloji ve yazılım maliyeti tahminindeki önemli araştırma konuları dahil olmak üzere yazılım maliyeti tahmini alanını araştırır.</a:t>
            </a:r>
          </a:p>
          <a:p>
            <a:pPr marL="0" indent="0" algn="just">
              <a:buNone/>
            </a:pPr>
            <a:endParaRPr lang="tr-TR" dirty="0"/>
          </a:p>
          <a:p>
            <a:pPr algn="just"/>
            <a:r>
              <a:rPr lang="tr-TR" dirty="0"/>
              <a:t>Bir yazılım ürününün, hizmetinin ve çözümünün başarısı, iyi iş yönetimine bağlıdır. Yine de birçok şirket ve organizasyonda, yazılım geliştirme ve mühendislikle yazılım iş ilişkileri belirsizliğini koruyor. Bu bilgi alanı, yazılım mühendisliği ekonomisine genel bir bakış sağlar.</a:t>
            </a:r>
          </a:p>
          <a:p>
            <a:pPr algn="just"/>
            <a:endParaRPr lang="tr-TR" dirty="0"/>
          </a:p>
        </p:txBody>
      </p:sp>
    </p:spTree>
    <p:extLst>
      <p:ext uri="{BB962C8B-B14F-4D97-AF65-F5344CB8AC3E}">
        <p14:creationId xmlns:p14="http://schemas.microsoft.com/office/powerpoint/2010/main" val="1178564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F3C4CB5-9681-EE4B-9C56-0B7795CC2016}"/>
              </a:ext>
            </a:extLst>
          </p:cNvPr>
          <p:cNvSpPr>
            <a:spLocks noGrp="1"/>
          </p:cNvSpPr>
          <p:nvPr>
            <p:ph type="title"/>
          </p:nvPr>
        </p:nvSpPr>
        <p:spPr/>
        <p:txBody>
          <a:bodyPr/>
          <a:lstStyle/>
          <a:p>
            <a:r>
              <a:rPr lang="tr-TR" dirty="0"/>
              <a:t>Yazılım Mühendisliği Ekonomisi</a:t>
            </a:r>
          </a:p>
        </p:txBody>
      </p:sp>
      <p:sp>
        <p:nvSpPr>
          <p:cNvPr id="3" name="İçerik Yer Tutucusu 2">
            <a:extLst>
              <a:ext uri="{FF2B5EF4-FFF2-40B4-BE49-F238E27FC236}">
                <a16:creationId xmlns:a16="http://schemas.microsoft.com/office/drawing/2014/main" id="{4ECB5185-1646-7141-B396-0EDA67C6EBE8}"/>
              </a:ext>
            </a:extLst>
          </p:cNvPr>
          <p:cNvSpPr>
            <a:spLocks noGrp="1"/>
          </p:cNvSpPr>
          <p:nvPr>
            <p:ph idx="1"/>
          </p:nvPr>
        </p:nvSpPr>
        <p:spPr/>
        <p:txBody>
          <a:bodyPr/>
          <a:lstStyle/>
          <a:p>
            <a:pPr algn="just"/>
            <a:r>
              <a:rPr lang="tr-TR" dirty="0"/>
              <a:t>Yazılım ekonomisi alanı, yukarıdakiler gibi karar konularını ele almak için bir dizi teknik (maliyet-fayda analizi, şimdiki değer analizi, risk analizi vb.) geliştirmiştir. Bu ders, bu tekniklere ve bunların yazılım mühendisliğine uygulanabilirliğine genel bir bakış sağlar.</a:t>
            </a:r>
          </a:p>
          <a:p>
            <a:pPr algn="just"/>
            <a:endParaRPr lang="tr-TR" dirty="0"/>
          </a:p>
          <a:p>
            <a:pPr algn="just"/>
            <a:r>
              <a:rPr lang="tr-TR" dirty="0"/>
              <a:t>Yazılım mühendisliğine ekonomik tekniklerin tüm uygulamalarının altında yatan kritik bir sorun, yazılım maliyetlerini tahmin etme sorunudur. </a:t>
            </a:r>
          </a:p>
        </p:txBody>
      </p:sp>
    </p:spTree>
    <p:extLst>
      <p:ext uri="{BB962C8B-B14F-4D97-AF65-F5344CB8AC3E}">
        <p14:creationId xmlns:p14="http://schemas.microsoft.com/office/powerpoint/2010/main" val="200559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EC9D6C5-D643-F141-A023-89C32BC519E1}"/>
              </a:ext>
            </a:extLst>
          </p:cNvPr>
          <p:cNvSpPr>
            <a:spLocks noGrp="1"/>
          </p:cNvSpPr>
          <p:nvPr>
            <p:ph type="title"/>
          </p:nvPr>
        </p:nvSpPr>
        <p:spPr/>
        <p:txBody>
          <a:bodyPr/>
          <a:lstStyle/>
          <a:p>
            <a:r>
              <a:rPr lang="tr-TR" dirty="0"/>
              <a:t>Yazılım Maliyet Tahmini</a:t>
            </a:r>
          </a:p>
        </p:txBody>
      </p:sp>
      <p:sp>
        <p:nvSpPr>
          <p:cNvPr id="3" name="İçerik Yer Tutucusu 2">
            <a:extLst>
              <a:ext uri="{FF2B5EF4-FFF2-40B4-BE49-F238E27FC236}">
                <a16:creationId xmlns:a16="http://schemas.microsoft.com/office/drawing/2014/main" id="{548BCA8B-4FD3-C345-9960-CA3C4ABCE198}"/>
              </a:ext>
            </a:extLst>
          </p:cNvPr>
          <p:cNvSpPr>
            <a:spLocks noGrp="1"/>
          </p:cNvSpPr>
          <p:nvPr>
            <p:ph idx="1"/>
          </p:nvPr>
        </p:nvSpPr>
        <p:spPr/>
        <p:txBody>
          <a:bodyPr/>
          <a:lstStyle/>
          <a:p>
            <a:r>
              <a:rPr lang="tr-TR" dirty="0"/>
              <a:t>Bu alanı özetleyen üç ana alt bölüm içerir:</a:t>
            </a:r>
          </a:p>
          <a:p>
            <a:endParaRPr lang="tr-TR" dirty="0"/>
          </a:p>
          <a:p>
            <a:r>
              <a:rPr lang="tr-TR" dirty="0"/>
              <a:t>Başlıca Yazılım Maliyet Tahmin Teknikleri</a:t>
            </a:r>
          </a:p>
          <a:p>
            <a:r>
              <a:rPr lang="tr-TR" dirty="0"/>
              <a:t>Yazılım Maliyet Tahmini için </a:t>
            </a:r>
            <a:r>
              <a:rPr lang="tr-TR" dirty="0" err="1"/>
              <a:t>Algoritmik</a:t>
            </a:r>
            <a:r>
              <a:rPr lang="tr-TR" dirty="0"/>
              <a:t> Modeller</a:t>
            </a:r>
          </a:p>
          <a:p>
            <a:r>
              <a:rPr lang="tr-TR" dirty="0"/>
              <a:t>Yazılım Maliyet Tahmininde Olağanüstü Araştırma Sorunları.</a:t>
            </a:r>
          </a:p>
        </p:txBody>
      </p:sp>
    </p:spTree>
    <p:extLst>
      <p:ext uri="{BB962C8B-B14F-4D97-AF65-F5344CB8AC3E}">
        <p14:creationId xmlns:p14="http://schemas.microsoft.com/office/powerpoint/2010/main" val="1435266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92932FD-7E8F-CD4C-A0B1-61C59F77939D}"/>
              </a:ext>
            </a:extLst>
          </p:cNvPr>
          <p:cNvSpPr>
            <a:spLocks noGrp="1"/>
          </p:cNvSpPr>
          <p:nvPr>
            <p:ph type="title"/>
          </p:nvPr>
        </p:nvSpPr>
        <p:spPr/>
        <p:txBody>
          <a:bodyPr/>
          <a:lstStyle/>
          <a:p>
            <a:r>
              <a:rPr lang="tr-TR" dirty="0"/>
              <a:t>Ders Diğer Gereksinimleri</a:t>
            </a:r>
          </a:p>
        </p:txBody>
      </p:sp>
      <p:sp>
        <p:nvSpPr>
          <p:cNvPr id="3" name="İçerik Yer Tutucusu 2">
            <a:extLst>
              <a:ext uri="{FF2B5EF4-FFF2-40B4-BE49-F238E27FC236}">
                <a16:creationId xmlns:a16="http://schemas.microsoft.com/office/drawing/2014/main" id="{50B27FDF-D13C-364C-9659-D4C2D223A759}"/>
              </a:ext>
            </a:extLst>
          </p:cNvPr>
          <p:cNvSpPr>
            <a:spLocks noGrp="1"/>
          </p:cNvSpPr>
          <p:nvPr>
            <p:ph idx="1"/>
          </p:nvPr>
        </p:nvSpPr>
        <p:spPr/>
        <p:txBody>
          <a:bodyPr/>
          <a:lstStyle/>
          <a:p>
            <a:pPr algn="just"/>
            <a:r>
              <a:rPr lang="tr-TR" dirty="0"/>
              <a:t>Derste verilen ödev ve mini projeler için Microsoft Visio veya </a:t>
            </a:r>
            <a:r>
              <a:rPr lang="tr-TR" dirty="0" err="1"/>
              <a:t>draw.io</a:t>
            </a:r>
            <a:r>
              <a:rPr lang="tr-TR" dirty="0"/>
              <a:t> gibi akış/şema çizim araçlarına sahip olmanız ve ödev/projelerde akış, yaşam döngüsü gibi senaryoları </a:t>
            </a:r>
            <a:r>
              <a:rPr lang="tr-TR" dirty="0" err="1"/>
              <a:t>metinsel</a:t>
            </a:r>
            <a:r>
              <a:rPr lang="tr-TR" dirty="0"/>
              <a:t> ifadelerin yanı sıra görsel olarak desteklemeniz beklenmektedir.</a:t>
            </a:r>
          </a:p>
        </p:txBody>
      </p:sp>
    </p:spTree>
    <p:extLst>
      <p:ext uri="{BB962C8B-B14F-4D97-AF65-F5344CB8AC3E}">
        <p14:creationId xmlns:p14="http://schemas.microsoft.com/office/powerpoint/2010/main" val="41808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3876581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68E7941-7FC4-9740-8C9E-CA6573C6FDF9}"/>
              </a:ext>
            </a:extLst>
          </p:cNvPr>
          <p:cNvSpPr>
            <a:spLocks noGrp="1"/>
          </p:cNvSpPr>
          <p:nvPr>
            <p:ph type="title"/>
          </p:nvPr>
        </p:nvSpPr>
        <p:spPr/>
        <p:txBody>
          <a:bodyPr anchor="ctr"/>
          <a:lstStyle/>
          <a:p>
            <a:r>
              <a:rPr lang="tr-TR" dirty="0"/>
              <a:t>Ekonomi</a:t>
            </a:r>
          </a:p>
        </p:txBody>
      </p:sp>
      <p:sp>
        <p:nvSpPr>
          <p:cNvPr id="3" name="İçerik Yer Tutucusu 2">
            <a:extLst>
              <a:ext uri="{FF2B5EF4-FFF2-40B4-BE49-F238E27FC236}">
                <a16:creationId xmlns:a16="http://schemas.microsoft.com/office/drawing/2014/main" id="{3DE0C580-52BB-C440-A29B-417BD763CC89}"/>
              </a:ext>
            </a:extLst>
          </p:cNvPr>
          <p:cNvSpPr>
            <a:spLocks noGrp="1"/>
          </p:cNvSpPr>
          <p:nvPr>
            <p:ph idx="1"/>
          </p:nvPr>
        </p:nvSpPr>
        <p:spPr/>
        <p:txBody>
          <a:bodyPr anchor="t">
            <a:normAutofit/>
          </a:bodyPr>
          <a:lstStyle/>
          <a:p>
            <a:pPr algn="just"/>
            <a:r>
              <a:rPr lang="tr-TR" dirty="0"/>
              <a:t>Bu bölümde ekonomi ile ilgili temel kavramları işleyeceğiz.</a:t>
            </a:r>
          </a:p>
          <a:p>
            <a:pPr algn="just"/>
            <a:endParaRPr lang="tr-TR" dirty="0"/>
          </a:p>
          <a:p>
            <a:pPr algn="just"/>
            <a:r>
              <a:rPr lang="tr-TR" dirty="0"/>
              <a:t>Faydalanılan kaynaklar:</a:t>
            </a:r>
          </a:p>
          <a:p>
            <a:pPr lvl="1" algn="just"/>
            <a:r>
              <a:rPr lang="tr-TR" dirty="0"/>
              <a:t>[1] Ekonominin İlkeleri. </a:t>
            </a:r>
            <a:r>
              <a:rPr lang="tr-TR" dirty="0" err="1"/>
              <a:t>Palme</a:t>
            </a:r>
            <a:r>
              <a:rPr lang="tr-TR" dirty="0"/>
              <a:t> Yayıncılık</a:t>
            </a:r>
          </a:p>
          <a:p>
            <a:pPr lvl="1" algn="just"/>
            <a:r>
              <a:rPr lang="tr-TR" dirty="0"/>
              <a:t>[2] İktisada giriş- </a:t>
            </a:r>
            <a:r>
              <a:rPr lang="tr-TR" dirty="0" err="1"/>
              <a:t>Esmira</a:t>
            </a:r>
            <a:r>
              <a:rPr lang="tr-TR" dirty="0"/>
              <a:t> </a:t>
            </a:r>
            <a:r>
              <a:rPr lang="tr-TR" dirty="0" err="1"/>
              <a:t>Abiyeva</a:t>
            </a:r>
            <a:r>
              <a:rPr lang="tr-TR" dirty="0"/>
              <a:t> </a:t>
            </a:r>
          </a:p>
          <a:p>
            <a:pPr algn="just"/>
            <a:endParaRPr lang="tr-TR" dirty="0"/>
          </a:p>
        </p:txBody>
      </p:sp>
    </p:spTree>
    <p:extLst>
      <p:ext uri="{BB962C8B-B14F-4D97-AF65-F5344CB8AC3E}">
        <p14:creationId xmlns:p14="http://schemas.microsoft.com/office/powerpoint/2010/main" val="3877471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A4BBFBB-DD6B-684D-A745-E08CD3848D22}"/>
              </a:ext>
            </a:extLst>
          </p:cNvPr>
          <p:cNvSpPr>
            <a:spLocks noGrp="1"/>
          </p:cNvSpPr>
          <p:nvPr>
            <p:ph type="title"/>
          </p:nvPr>
        </p:nvSpPr>
        <p:spPr/>
        <p:txBody>
          <a:bodyPr/>
          <a:lstStyle/>
          <a:p>
            <a:r>
              <a:rPr lang="tr-TR" dirty="0"/>
              <a:t>Ekonomi</a:t>
            </a:r>
          </a:p>
        </p:txBody>
      </p:sp>
      <p:sp>
        <p:nvSpPr>
          <p:cNvPr id="3" name="İçerik Yer Tutucusu 2">
            <a:extLst>
              <a:ext uri="{FF2B5EF4-FFF2-40B4-BE49-F238E27FC236}">
                <a16:creationId xmlns:a16="http://schemas.microsoft.com/office/drawing/2014/main" id="{14C59AE9-FA41-F840-AB88-2DE48BD724DA}"/>
              </a:ext>
            </a:extLst>
          </p:cNvPr>
          <p:cNvSpPr>
            <a:spLocks noGrp="1"/>
          </p:cNvSpPr>
          <p:nvPr>
            <p:ph idx="1"/>
          </p:nvPr>
        </p:nvSpPr>
        <p:spPr/>
        <p:txBody>
          <a:bodyPr/>
          <a:lstStyle/>
          <a:p>
            <a:pPr algn="just"/>
            <a:r>
              <a:rPr lang="tr-TR" b="1" dirty="0"/>
              <a:t>Ekonomi</a:t>
            </a:r>
            <a:r>
              <a:rPr lang="tr-TR" dirty="0"/>
              <a:t>, </a:t>
            </a:r>
            <a:r>
              <a:rPr lang="tr-TR" dirty="0" err="1"/>
              <a:t>kişilerin</a:t>
            </a:r>
            <a:r>
              <a:rPr lang="tr-TR" dirty="0"/>
              <a:t> ve toplumların, daha </a:t>
            </a:r>
            <a:r>
              <a:rPr lang="tr-TR" dirty="0" err="1"/>
              <a:t>önceki</a:t>
            </a:r>
            <a:r>
              <a:rPr lang="tr-TR" dirty="0"/>
              <a:t> nesiller ve </a:t>
            </a:r>
            <a:r>
              <a:rPr lang="tr-TR" dirty="0" err="1"/>
              <a:t>doğa</a:t>
            </a:r>
            <a:r>
              <a:rPr lang="tr-TR" dirty="0"/>
              <a:t> tarafından kendilerine </a:t>
            </a:r>
            <a:r>
              <a:rPr lang="tr-TR" dirty="0" err="1"/>
              <a:t>sağlanmıs</a:t>
            </a:r>
            <a:r>
              <a:rPr lang="tr-TR" dirty="0"/>
              <a:t>̧ olan kıt kaynakları kullanma konusunda yaptıkları tercihleri analiz eden bir bilimdir. Yukarıdaki tanımdaki anahtar kelime “tercih” kelimesidir. Ekonomi </a:t>
            </a:r>
            <a:r>
              <a:rPr lang="tr-TR" dirty="0" err="1"/>
              <a:t>davranışsal</a:t>
            </a:r>
            <a:r>
              <a:rPr lang="tr-TR" dirty="0"/>
              <a:t> (sosyal) bir bilimdir. </a:t>
            </a:r>
            <a:r>
              <a:rPr lang="tr-TR" dirty="0" err="1"/>
              <a:t>Genis</a:t>
            </a:r>
            <a:r>
              <a:rPr lang="tr-TR" dirty="0"/>
              <a:t>̧ perspektiften </a:t>
            </a:r>
            <a:r>
              <a:rPr lang="tr-TR" dirty="0" err="1"/>
              <a:t>bakıldığında</a:t>
            </a:r>
            <a:r>
              <a:rPr lang="tr-TR" dirty="0"/>
              <a:t> ekonomi, insanların nasıl tercih yaptıklarını incelemektedir ki bu tercihler bir araya gelmek suretiyle, sosyal tercihlere </a:t>
            </a:r>
            <a:r>
              <a:rPr lang="tr-TR" dirty="0" err="1"/>
              <a:t>dönüşmektedirler</a:t>
            </a:r>
            <a:r>
              <a:rPr lang="tr-TR" dirty="0"/>
              <a:t>. </a:t>
            </a:r>
          </a:p>
          <a:p>
            <a:pPr algn="just"/>
            <a:endParaRPr lang="tr-TR" dirty="0"/>
          </a:p>
          <a:p>
            <a:pPr algn="just"/>
            <a:r>
              <a:rPr lang="tr-TR" dirty="0"/>
              <a:t>Ekonomi </a:t>
            </a:r>
            <a:r>
              <a:rPr lang="tr-TR" dirty="0" err="1"/>
              <a:t>dört</a:t>
            </a:r>
            <a:r>
              <a:rPr lang="tr-TR" dirty="0"/>
              <a:t> temel sebep </a:t>
            </a:r>
            <a:r>
              <a:rPr lang="tr-TR" dirty="0" err="1"/>
              <a:t>için</a:t>
            </a:r>
            <a:r>
              <a:rPr lang="tr-TR" dirty="0"/>
              <a:t> </a:t>
            </a:r>
            <a:r>
              <a:rPr lang="tr-TR" dirty="0" err="1"/>
              <a:t>öğrenilir</a:t>
            </a:r>
            <a:r>
              <a:rPr lang="tr-TR" dirty="0"/>
              <a:t>: bir </a:t>
            </a:r>
            <a:r>
              <a:rPr lang="tr-TR" dirty="0" err="1"/>
              <a:t>düşünce</a:t>
            </a:r>
            <a:r>
              <a:rPr lang="tr-TR" dirty="0"/>
              <a:t> tarzı </a:t>
            </a:r>
            <a:r>
              <a:rPr lang="tr-TR" dirty="0" err="1"/>
              <a:t>geliştirmek</a:t>
            </a:r>
            <a:r>
              <a:rPr lang="tr-TR" dirty="0"/>
              <a:t> </a:t>
            </a:r>
            <a:r>
              <a:rPr lang="tr-TR" dirty="0" err="1"/>
              <a:t>için</a:t>
            </a:r>
            <a:r>
              <a:rPr lang="tr-TR" dirty="0"/>
              <a:t>, toplumu anlamak </a:t>
            </a:r>
            <a:r>
              <a:rPr lang="tr-TR" dirty="0" err="1"/>
              <a:t>için</a:t>
            </a:r>
            <a:r>
              <a:rPr lang="tr-TR" dirty="0"/>
              <a:t>, </a:t>
            </a:r>
            <a:r>
              <a:rPr lang="tr-TR" dirty="0" err="1"/>
              <a:t>küresel</a:t>
            </a:r>
            <a:r>
              <a:rPr lang="tr-TR" dirty="0"/>
              <a:t> olayları anlamak </a:t>
            </a:r>
            <a:r>
              <a:rPr lang="tr-TR" dirty="0" err="1"/>
              <a:t>için</a:t>
            </a:r>
            <a:r>
              <a:rPr lang="tr-TR" dirty="0"/>
              <a:t> ve duyarlı bir </a:t>
            </a:r>
            <a:r>
              <a:rPr lang="tr-TR" dirty="0" err="1"/>
              <a:t>vatandas</a:t>
            </a:r>
            <a:r>
              <a:rPr lang="tr-TR" dirty="0"/>
              <a:t>̧ olmak </a:t>
            </a:r>
            <a:r>
              <a:rPr lang="tr-TR" dirty="0" err="1"/>
              <a:t>için</a:t>
            </a:r>
            <a:r>
              <a:rPr lang="tr-TR" dirty="0"/>
              <a:t>. </a:t>
            </a:r>
          </a:p>
          <a:p>
            <a:endParaRPr lang="tr-TR" dirty="0"/>
          </a:p>
        </p:txBody>
      </p:sp>
    </p:spTree>
    <p:extLst>
      <p:ext uri="{BB962C8B-B14F-4D97-AF65-F5344CB8AC3E}">
        <p14:creationId xmlns:p14="http://schemas.microsoft.com/office/powerpoint/2010/main" val="3236392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D174B62-D664-2047-A80A-EC7E21768C45}"/>
              </a:ext>
            </a:extLst>
          </p:cNvPr>
          <p:cNvSpPr>
            <a:spLocks noGrp="1"/>
          </p:cNvSpPr>
          <p:nvPr>
            <p:ph type="title"/>
          </p:nvPr>
        </p:nvSpPr>
        <p:spPr/>
        <p:txBody>
          <a:bodyPr/>
          <a:lstStyle/>
          <a:p>
            <a:r>
              <a:rPr lang="tr-TR" dirty="0"/>
              <a:t>Fırsat Maliyeti </a:t>
            </a:r>
          </a:p>
        </p:txBody>
      </p:sp>
      <p:sp>
        <p:nvSpPr>
          <p:cNvPr id="3" name="İçerik Yer Tutucusu 2">
            <a:extLst>
              <a:ext uri="{FF2B5EF4-FFF2-40B4-BE49-F238E27FC236}">
                <a16:creationId xmlns:a16="http://schemas.microsoft.com/office/drawing/2014/main" id="{B630360F-B5C2-1B40-B5BB-52631AA72CDA}"/>
              </a:ext>
            </a:extLst>
          </p:cNvPr>
          <p:cNvSpPr>
            <a:spLocks noGrp="1"/>
          </p:cNvSpPr>
          <p:nvPr>
            <p:ph idx="1"/>
          </p:nvPr>
        </p:nvSpPr>
        <p:spPr/>
        <p:txBody>
          <a:bodyPr/>
          <a:lstStyle/>
          <a:p>
            <a:pPr algn="just"/>
            <a:r>
              <a:rPr lang="tr-TR" dirty="0"/>
              <a:t>Ekonomi </a:t>
            </a:r>
            <a:r>
              <a:rPr lang="tr-TR" dirty="0" err="1"/>
              <a:t>öğrenmenin</a:t>
            </a:r>
            <a:r>
              <a:rPr lang="tr-TR" dirty="0"/>
              <a:t> belki de en </a:t>
            </a:r>
            <a:r>
              <a:rPr lang="tr-TR" dirty="0" err="1"/>
              <a:t>önemli</a:t>
            </a:r>
            <a:r>
              <a:rPr lang="tr-TR" dirty="0"/>
              <a:t> nedeni bir </a:t>
            </a:r>
            <a:r>
              <a:rPr lang="tr-TR" dirty="0" err="1"/>
              <a:t>düşünce</a:t>
            </a:r>
            <a:r>
              <a:rPr lang="tr-TR" dirty="0"/>
              <a:t> tarzı </a:t>
            </a:r>
            <a:r>
              <a:rPr lang="tr-TR" dirty="0" err="1"/>
              <a:t>geliştirmektir</a:t>
            </a:r>
            <a:r>
              <a:rPr lang="tr-TR" dirty="0"/>
              <a:t>. </a:t>
            </a:r>
          </a:p>
          <a:p>
            <a:pPr algn="just"/>
            <a:r>
              <a:rPr lang="tr-TR" b="1" dirty="0"/>
              <a:t>Fırsat (alternatif) Maliyeti </a:t>
            </a:r>
            <a:r>
              <a:rPr lang="tr-TR" dirty="0"/>
              <a:t>Bir ekonominin </a:t>
            </a:r>
            <a:r>
              <a:rPr lang="tr-TR" dirty="0" err="1"/>
              <a:t>gidişatı</a:t>
            </a:r>
            <a:r>
              <a:rPr lang="tr-TR" dirty="0"/>
              <a:t> binlerce insanın bireysel kararlarına </a:t>
            </a:r>
            <a:r>
              <a:rPr lang="tr-TR" dirty="0" err="1"/>
              <a:t>bağlı</a:t>
            </a:r>
            <a:r>
              <a:rPr lang="tr-TR" dirty="0"/>
              <a:t> olarak </a:t>
            </a:r>
            <a:r>
              <a:rPr lang="tr-TR" dirty="0" err="1"/>
              <a:t>gelişmektedir</a:t>
            </a:r>
            <a:r>
              <a:rPr lang="tr-TR" dirty="0"/>
              <a:t>. </a:t>
            </a:r>
            <a:r>
              <a:rPr lang="tr-TR" dirty="0" err="1"/>
              <a:t>İnsanlar</a:t>
            </a:r>
            <a:r>
              <a:rPr lang="tr-TR" dirty="0"/>
              <a:t> sahip oldukları gelirlerini piyasadaki mallar arasında nasıl </a:t>
            </a:r>
            <a:r>
              <a:rPr lang="tr-TR" dirty="0" err="1"/>
              <a:t>dağıtacaklarına</a:t>
            </a:r>
            <a:r>
              <a:rPr lang="tr-TR" dirty="0"/>
              <a:t> karar vermek zorundadırlar </a:t>
            </a:r>
          </a:p>
          <a:p>
            <a:pPr algn="just"/>
            <a:r>
              <a:rPr lang="tr-TR" dirty="0" err="1"/>
              <a:t>Çoğu</a:t>
            </a:r>
            <a:r>
              <a:rPr lang="tr-TR" dirty="0"/>
              <a:t> zaman kararlarımızı belirlerken bir ikilem </a:t>
            </a:r>
            <a:r>
              <a:rPr lang="tr-TR" dirty="0" err="1"/>
              <a:t>içerisinde</a:t>
            </a:r>
            <a:r>
              <a:rPr lang="tr-TR" dirty="0"/>
              <a:t> kalırız. </a:t>
            </a:r>
            <a:r>
              <a:rPr lang="tr-TR" b="1" dirty="0"/>
              <a:t>Fırsat maliyeti</a:t>
            </a:r>
            <a:r>
              <a:rPr lang="tr-TR" dirty="0"/>
              <a:t>-bir karar verilirken, </a:t>
            </a:r>
            <a:r>
              <a:rPr lang="tr-TR" dirty="0" err="1"/>
              <a:t>vazgeçmek</a:t>
            </a:r>
            <a:r>
              <a:rPr lang="tr-TR" dirty="0"/>
              <a:t> zorunda </a:t>
            </a:r>
            <a:r>
              <a:rPr lang="tr-TR" dirty="0" err="1"/>
              <a:t>olduğumuz</a:t>
            </a:r>
            <a:r>
              <a:rPr lang="tr-TR" dirty="0"/>
              <a:t> en iyi alternatif. </a:t>
            </a:r>
          </a:p>
          <a:p>
            <a:endParaRPr lang="tr-TR" dirty="0"/>
          </a:p>
          <a:p>
            <a:endParaRPr lang="tr-TR" dirty="0"/>
          </a:p>
        </p:txBody>
      </p:sp>
    </p:spTree>
    <p:extLst>
      <p:ext uri="{BB962C8B-B14F-4D97-AF65-F5344CB8AC3E}">
        <p14:creationId xmlns:p14="http://schemas.microsoft.com/office/powerpoint/2010/main" val="109697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B414DB-984B-B34D-9826-8223FED69D3A}"/>
              </a:ext>
            </a:extLst>
          </p:cNvPr>
          <p:cNvSpPr>
            <a:spLocks noGrp="1"/>
          </p:cNvSpPr>
          <p:nvPr>
            <p:ph type="title"/>
          </p:nvPr>
        </p:nvSpPr>
        <p:spPr/>
        <p:txBody>
          <a:bodyPr/>
          <a:lstStyle/>
          <a:p>
            <a:r>
              <a:rPr lang="tr-TR" dirty="0"/>
              <a:t>Marjinal Maliyet</a:t>
            </a:r>
          </a:p>
        </p:txBody>
      </p:sp>
      <p:sp>
        <p:nvSpPr>
          <p:cNvPr id="3" name="İçerik Yer Tutucusu 2">
            <a:extLst>
              <a:ext uri="{FF2B5EF4-FFF2-40B4-BE49-F238E27FC236}">
                <a16:creationId xmlns:a16="http://schemas.microsoft.com/office/drawing/2014/main" id="{CFF233B7-22F9-A449-B015-28A3B9690334}"/>
              </a:ext>
            </a:extLst>
          </p:cNvPr>
          <p:cNvSpPr>
            <a:spLocks noGrp="1"/>
          </p:cNvSpPr>
          <p:nvPr>
            <p:ph idx="1"/>
          </p:nvPr>
        </p:nvSpPr>
        <p:spPr/>
        <p:txBody>
          <a:bodyPr/>
          <a:lstStyle/>
          <a:p>
            <a:pPr algn="just"/>
            <a:r>
              <a:rPr lang="tr-TR" dirty="0"/>
              <a:t>Fırsat maliyetinin </a:t>
            </a:r>
            <a:r>
              <a:rPr lang="tr-TR" dirty="0" err="1"/>
              <a:t>oluşmasının</a:t>
            </a:r>
            <a:r>
              <a:rPr lang="tr-TR" dirty="0"/>
              <a:t> sebebi, kaynakların </a:t>
            </a:r>
            <a:r>
              <a:rPr lang="tr-TR" b="1" dirty="0"/>
              <a:t>kıt </a:t>
            </a:r>
            <a:r>
              <a:rPr lang="tr-TR" dirty="0"/>
              <a:t>olmasıdır. </a:t>
            </a:r>
            <a:r>
              <a:rPr lang="tr-TR" b="1" dirty="0"/>
              <a:t>Kıt </a:t>
            </a:r>
            <a:r>
              <a:rPr lang="tr-TR" dirty="0"/>
              <a:t>kelimesi aynı zamanda sınırlı anlamına gelmektedir </a:t>
            </a:r>
          </a:p>
          <a:p>
            <a:pPr algn="just"/>
            <a:r>
              <a:rPr lang="tr-TR" b="1" dirty="0" err="1"/>
              <a:t>Marjinalizm</a:t>
            </a:r>
            <a:r>
              <a:rPr lang="tr-TR" b="1" dirty="0"/>
              <a:t> - </a:t>
            </a:r>
            <a:r>
              <a:rPr lang="tr-TR" dirty="0"/>
              <a:t>Verilen bir karar dolayısıyla </a:t>
            </a:r>
            <a:r>
              <a:rPr lang="tr-TR" dirty="0" err="1"/>
              <a:t>oluşan</a:t>
            </a:r>
            <a:r>
              <a:rPr lang="tr-TR" dirty="0"/>
              <a:t> ek maliyetin veya faydanın incelenmesidir. </a:t>
            </a:r>
          </a:p>
          <a:p>
            <a:r>
              <a:rPr lang="tr-TR" dirty="0"/>
              <a:t>Teknik olarak, bir birim daha fazla mal ve hizmet </a:t>
            </a:r>
            <a:r>
              <a:rPr lang="tr-TR" dirty="0" err="1"/>
              <a:t>üretebilmek</a:t>
            </a:r>
            <a:r>
              <a:rPr lang="tr-TR" dirty="0"/>
              <a:t> </a:t>
            </a:r>
            <a:r>
              <a:rPr lang="tr-TR" dirty="0" err="1"/>
              <a:t>için</a:t>
            </a:r>
            <a:r>
              <a:rPr lang="tr-TR" dirty="0"/>
              <a:t> yapılması gereken maliyete </a:t>
            </a:r>
            <a:r>
              <a:rPr lang="tr-TR" b="1" i="1" dirty="0"/>
              <a:t>marjinal maliyet </a:t>
            </a:r>
            <a:r>
              <a:rPr lang="tr-TR" dirty="0"/>
              <a:t>diyoruz. </a:t>
            </a:r>
          </a:p>
          <a:p>
            <a:endParaRPr lang="tr-TR" dirty="0"/>
          </a:p>
        </p:txBody>
      </p:sp>
    </p:spTree>
    <p:extLst>
      <p:ext uri="{BB962C8B-B14F-4D97-AF65-F5344CB8AC3E}">
        <p14:creationId xmlns:p14="http://schemas.microsoft.com/office/powerpoint/2010/main" val="3999119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D7CE298-C779-0B43-8C27-C7B19FA80087}"/>
              </a:ext>
            </a:extLst>
          </p:cNvPr>
          <p:cNvSpPr>
            <a:spLocks noGrp="1"/>
          </p:cNvSpPr>
          <p:nvPr>
            <p:ph type="title"/>
          </p:nvPr>
        </p:nvSpPr>
        <p:spPr/>
        <p:txBody>
          <a:bodyPr/>
          <a:lstStyle/>
          <a:p>
            <a:r>
              <a:rPr lang="tr-TR" dirty="0"/>
              <a:t>Ekonominin Kapsamı</a:t>
            </a:r>
          </a:p>
        </p:txBody>
      </p:sp>
      <p:sp>
        <p:nvSpPr>
          <p:cNvPr id="3" name="İçerik Yer Tutucusu 2">
            <a:extLst>
              <a:ext uri="{FF2B5EF4-FFF2-40B4-BE49-F238E27FC236}">
                <a16:creationId xmlns:a16="http://schemas.microsoft.com/office/drawing/2014/main" id="{1E5560E4-797F-CD49-900E-FAE1EB946BA7}"/>
              </a:ext>
            </a:extLst>
          </p:cNvPr>
          <p:cNvSpPr>
            <a:spLocks noGrp="1"/>
          </p:cNvSpPr>
          <p:nvPr>
            <p:ph idx="1"/>
          </p:nvPr>
        </p:nvSpPr>
        <p:spPr/>
        <p:txBody>
          <a:bodyPr/>
          <a:lstStyle/>
          <a:p>
            <a:pPr algn="just"/>
            <a:r>
              <a:rPr lang="tr-TR" b="1" dirty="0"/>
              <a:t>Mikroekonomi </a:t>
            </a:r>
            <a:r>
              <a:rPr lang="tr-TR" dirty="0"/>
              <a:t>ekonominin bireysel </a:t>
            </a:r>
            <a:r>
              <a:rPr lang="tr-TR" dirty="0" err="1"/>
              <a:t>endüstrilerin</a:t>
            </a:r>
            <a:r>
              <a:rPr lang="tr-TR" dirty="0"/>
              <a:t> nasıl </a:t>
            </a:r>
            <a:r>
              <a:rPr lang="tr-TR" dirty="0" err="1"/>
              <a:t>işlediğini</a:t>
            </a:r>
            <a:r>
              <a:rPr lang="tr-TR" dirty="0"/>
              <a:t> ve bireysel karar vericilerin (firmaların ve hane halkının) </a:t>
            </a:r>
            <a:r>
              <a:rPr lang="tr-TR" dirty="0" err="1"/>
              <a:t>davranışlarını</a:t>
            </a:r>
            <a:r>
              <a:rPr lang="tr-TR" dirty="0"/>
              <a:t> analiz eden bir dalıdır.</a:t>
            </a:r>
          </a:p>
          <a:p>
            <a:pPr algn="just"/>
            <a:br>
              <a:rPr lang="tr-TR" dirty="0"/>
            </a:br>
            <a:r>
              <a:rPr lang="tr-TR" dirty="0"/>
              <a:t>Bu karar birimleri firmalar ve </a:t>
            </a:r>
            <a:r>
              <a:rPr lang="tr-TR" dirty="0" err="1"/>
              <a:t>tüketicilerdir</a:t>
            </a:r>
            <a:r>
              <a:rPr lang="tr-TR" dirty="0"/>
              <a:t>. </a:t>
            </a:r>
          </a:p>
          <a:p>
            <a:pPr algn="just"/>
            <a:endParaRPr lang="tr-TR" dirty="0"/>
          </a:p>
          <a:p>
            <a:pPr algn="just"/>
            <a:r>
              <a:rPr lang="tr-TR" b="1" dirty="0"/>
              <a:t>Makroekonomi </a:t>
            </a:r>
            <a:r>
              <a:rPr lang="tr-TR" dirty="0"/>
              <a:t>Ekonominin, gelir, istihdam, </a:t>
            </a:r>
            <a:r>
              <a:rPr lang="tr-TR" dirty="0" err="1"/>
              <a:t>çıktı</a:t>
            </a:r>
            <a:r>
              <a:rPr lang="tr-TR" dirty="0"/>
              <a:t> gibi </a:t>
            </a:r>
            <a:r>
              <a:rPr lang="tr-TR" dirty="0" err="1"/>
              <a:t>ülke</a:t>
            </a:r>
            <a:r>
              <a:rPr lang="tr-TR" dirty="0"/>
              <a:t> </a:t>
            </a:r>
            <a:r>
              <a:rPr lang="tr-TR" dirty="0" err="1"/>
              <a:t>düzeyindeki</a:t>
            </a:r>
            <a:r>
              <a:rPr lang="tr-TR" dirty="0"/>
              <a:t> toplam </a:t>
            </a:r>
            <a:r>
              <a:rPr lang="tr-TR" dirty="0" err="1"/>
              <a:t>büyüklükleri</a:t>
            </a:r>
            <a:r>
              <a:rPr lang="tr-TR" dirty="0"/>
              <a:t> inceleyen bir dalıdır. </a:t>
            </a:r>
          </a:p>
          <a:p>
            <a:pPr algn="just"/>
            <a:r>
              <a:rPr lang="tr-TR" b="1" dirty="0"/>
              <a:t>Makroekonomi </a:t>
            </a:r>
            <a:r>
              <a:rPr lang="tr-TR" dirty="0"/>
              <a:t>ekonomiye bir </a:t>
            </a:r>
            <a:r>
              <a:rPr lang="tr-TR" dirty="0" err="1"/>
              <a:t>bütün</a:t>
            </a:r>
            <a:r>
              <a:rPr lang="tr-TR" dirty="0"/>
              <a:t> olarak bakar. </a:t>
            </a:r>
          </a:p>
          <a:p>
            <a:endParaRPr lang="tr-TR" dirty="0"/>
          </a:p>
          <a:p>
            <a:endParaRPr lang="tr-TR" dirty="0"/>
          </a:p>
        </p:txBody>
      </p:sp>
    </p:spTree>
    <p:extLst>
      <p:ext uri="{BB962C8B-B14F-4D97-AF65-F5344CB8AC3E}">
        <p14:creationId xmlns:p14="http://schemas.microsoft.com/office/powerpoint/2010/main" val="2786623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7EC6818-EEC2-6343-AB7F-44C3542467B2}"/>
              </a:ext>
            </a:extLst>
          </p:cNvPr>
          <p:cNvSpPr>
            <a:spLocks noGrp="1"/>
          </p:cNvSpPr>
          <p:nvPr>
            <p:ph type="title"/>
          </p:nvPr>
        </p:nvSpPr>
        <p:spPr/>
        <p:txBody>
          <a:bodyPr/>
          <a:lstStyle/>
          <a:p>
            <a:r>
              <a:rPr lang="tr-TR" dirty="0"/>
              <a:t>Ekonomi metodu</a:t>
            </a:r>
          </a:p>
        </p:txBody>
      </p:sp>
      <p:sp>
        <p:nvSpPr>
          <p:cNvPr id="3" name="İçerik Yer Tutucusu 2">
            <a:extLst>
              <a:ext uri="{FF2B5EF4-FFF2-40B4-BE49-F238E27FC236}">
                <a16:creationId xmlns:a16="http://schemas.microsoft.com/office/drawing/2014/main" id="{3838CF97-578A-374C-A1FF-7CA932384334}"/>
              </a:ext>
            </a:extLst>
          </p:cNvPr>
          <p:cNvSpPr>
            <a:spLocks noGrp="1"/>
          </p:cNvSpPr>
          <p:nvPr>
            <p:ph idx="1"/>
          </p:nvPr>
        </p:nvSpPr>
        <p:spPr/>
        <p:txBody>
          <a:bodyPr>
            <a:normAutofit fontScale="92500" lnSpcReduction="10000"/>
          </a:bodyPr>
          <a:lstStyle/>
          <a:p>
            <a:r>
              <a:rPr lang="tr-TR" dirty="0"/>
              <a:t>Ekonomi iki </a:t>
            </a:r>
            <a:r>
              <a:rPr lang="tr-TR" dirty="0" err="1"/>
              <a:t>tür</a:t>
            </a:r>
            <a:r>
              <a:rPr lang="tr-TR" dirty="0"/>
              <a:t> soruya cevap verir: pozitif ve normatif sorular. </a:t>
            </a:r>
          </a:p>
          <a:p>
            <a:endParaRPr lang="tr-TR" dirty="0"/>
          </a:p>
          <a:p>
            <a:pPr algn="just"/>
            <a:r>
              <a:rPr lang="tr-TR" b="1" dirty="0"/>
              <a:t>Pozitif ekonomi </a:t>
            </a:r>
            <a:r>
              <a:rPr lang="tr-TR" dirty="0" err="1"/>
              <a:t>kişisel</a:t>
            </a:r>
            <a:r>
              <a:rPr lang="tr-TR" dirty="0"/>
              <a:t> yorumlara </a:t>
            </a:r>
            <a:r>
              <a:rPr lang="tr-TR" dirty="0" err="1"/>
              <a:t>başvurmaksızın</a:t>
            </a:r>
            <a:r>
              <a:rPr lang="tr-TR" dirty="0"/>
              <a:t>, sistemin </a:t>
            </a:r>
            <a:r>
              <a:rPr lang="tr-TR" dirty="0" err="1"/>
              <a:t>işleyişini</a:t>
            </a:r>
            <a:r>
              <a:rPr lang="tr-TR" dirty="0"/>
              <a:t> anlamaya </a:t>
            </a:r>
            <a:r>
              <a:rPr lang="tr-TR" dirty="0" err="1"/>
              <a:t>yönelik</a:t>
            </a:r>
            <a:r>
              <a:rPr lang="tr-TR" dirty="0"/>
              <a:t> analizler yapan ekonomik </a:t>
            </a:r>
            <a:r>
              <a:rPr lang="tr-TR" dirty="0" err="1"/>
              <a:t>yaklaşıma</a:t>
            </a:r>
            <a:r>
              <a:rPr lang="tr-TR" dirty="0"/>
              <a:t> verilen isimdir. Neyin var </a:t>
            </a:r>
            <a:r>
              <a:rPr lang="tr-TR" dirty="0" err="1"/>
              <a:t>olduğunu</a:t>
            </a:r>
            <a:r>
              <a:rPr lang="tr-TR" dirty="0"/>
              <a:t> ve nasıl </a:t>
            </a:r>
            <a:r>
              <a:rPr lang="tr-TR" dirty="0" err="1"/>
              <a:t>çalıştığını</a:t>
            </a:r>
            <a:r>
              <a:rPr lang="tr-TR" dirty="0"/>
              <a:t> </a:t>
            </a:r>
            <a:r>
              <a:rPr lang="tr-TR" dirty="0" err="1"/>
              <a:t>açıklar</a:t>
            </a:r>
            <a:r>
              <a:rPr lang="tr-TR" dirty="0"/>
              <a:t>.  </a:t>
            </a:r>
          </a:p>
          <a:p>
            <a:pPr algn="just"/>
            <a:r>
              <a:rPr lang="tr-TR" dirty="0"/>
              <a:t>(</a:t>
            </a:r>
            <a:r>
              <a:rPr lang="tr-TR" i="1" dirty="0"/>
              <a:t>Bir başka </a:t>
            </a:r>
            <a:r>
              <a:rPr lang="tr-TR" i="1" dirty="0" err="1"/>
              <a:t>diyişle</a:t>
            </a:r>
            <a:r>
              <a:rPr lang="tr-TR" i="1" dirty="0"/>
              <a:t> verilere dayanır sübjektif yorumlar içermez</a:t>
            </a:r>
            <a:r>
              <a:rPr lang="tr-TR" dirty="0"/>
              <a:t>)</a:t>
            </a:r>
          </a:p>
          <a:p>
            <a:pPr marL="0" indent="0" algn="just">
              <a:buNone/>
            </a:pPr>
            <a:endParaRPr lang="tr-TR" dirty="0"/>
          </a:p>
          <a:p>
            <a:pPr algn="just"/>
            <a:r>
              <a:rPr lang="tr-TR" b="1" dirty="0"/>
              <a:t>Normatif ekonomi </a:t>
            </a:r>
            <a:r>
              <a:rPr lang="tr-TR" dirty="0"/>
              <a:t>ekonomik bir durumu inceleyen ve onun iyi veya </a:t>
            </a:r>
            <a:r>
              <a:rPr lang="tr-TR" dirty="0" err="1"/>
              <a:t>kötülüğu</a:t>
            </a:r>
            <a:r>
              <a:rPr lang="tr-TR" dirty="0"/>
              <a:t>̈ konusunda </a:t>
            </a:r>
            <a:r>
              <a:rPr lang="tr-TR" dirty="0" err="1"/>
              <a:t>görüs</a:t>
            </a:r>
            <a:r>
              <a:rPr lang="tr-TR" dirty="0"/>
              <a:t>̧ bildiren ve ona </a:t>
            </a:r>
            <a:r>
              <a:rPr lang="tr-TR" dirty="0" err="1"/>
              <a:t>göre</a:t>
            </a:r>
            <a:r>
              <a:rPr lang="tr-TR" dirty="0"/>
              <a:t> harekete </a:t>
            </a:r>
            <a:r>
              <a:rPr lang="tr-TR" dirty="0" err="1"/>
              <a:t>geçen</a:t>
            </a:r>
            <a:r>
              <a:rPr lang="tr-TR" dirty="0"/>
              <a:t> ekonomik </a:t>
            </a:r>
            <a:r>
              <a:rPr lang="tr-TR" dirty="0" err="1"/>
              <a:t>yaklaşıma</a:t>
            </a:r>
            <a:r>
              <a:rPr lang="tr-TR" dirty="0"/>
              <a:t> verilen isimdir. Politika ekonomisi olarak da adlandırılır. </a:t>
            </a:r>
          </a:p>
          <a:p>
            <a:pPr algn="just"/>
            <a:r>
              <a:rPr lang="tr-TR" dirty="0"/>
              <a:t>(</a:t>
            </a:r>
            <a:r>
              <a:rPr lang="tr-TR" i="1" dirty="0" err="1"/>
              <a:t>Subjektif</a:t>
            </a:r>
            <a:r>
              <a:rPr lang="tr-TR" i="1" dirty="0"/>
              <a:t> yorumlar içerebilir</a:t>
            </a:r>
            <a:r>
              <a:rPr lang="tr-TR" dirty="0"/>
              <a:t>)</a:t>
            </a:r>
          </a:p>
          <a:p>
            <a:pPr algn="just"/>
            <a:endParaRPr lang="tr-TR" dirty="0"/>
          </a:p>
          <a:p>
            <a:pPr algn="just"/>
            <a:r>
              <a:rPr lang="tr-TR" dirty="0"/>
              <a:t>Ekonomik teoriler zaman zaman yeni ve </a:t>
            </a:r>
            <a:r>
              <a:rPr lang="tr-TR" dirty="0" err="1"/>
              <a:t>çelişkili</a:t>
            </a:r>
            <a:r>
              <a:rPr lang="tr-TR" dirty="0"/>
              <a:t> verilerle </a:t>
            </a:r>
            <a:r>
              <a:rPr lang="tr-TR" dirty="0" err="1"/>
              <a:t>karşı</a:t>
            </a:r>
            <a:r>
              <a:rPr lang="tr-TR" dirty="0"/>
              <a:t> </a:t>
            </a:r>
            <a:r>
              <a:rPr lang="tr-TR" dirty="0" err="1"/>
              <a:t>karşıya</a:t>
            </a:r>
            <a:r>
              <a:rPr lang="tr-TR" dirty="0"/>
              <a:t> kalmaktadır. Verilerin toplanması ve ekonomik teorilerin test edilmesinde kullanılması </a:t>
            </a:r>
            <a:r>
              <a:rPr lang="tr-TR" dirty="0" err="1"/>
              <a:t>işlemine</a:t>
            </a:r>
            <a:r>
              <a:rPr lang="tr-TR" dirty="0"/>
              <a:t> </a:t>
            </a:r>
            <a:r>
              <a:rPr lang="tr-TR" b="1" dirty="0"/>
              <a:t>ampirik ekonomi </a:t>
            </a:r>
            <a:r>
              <a:rPr lang="tr-TR" dirty="0"/>
              <a:t>denilmektedir. </a:t>
            </a:r>
          </a:p>
          <a:p>
            <a:pPr marL="0" indent="0" algn="just">
              <a:buNone/>
            </a:pPr>
            <a:endParaRPr lang="tr-TR" dirty="0"/>
          </a:p>
          <a:p>
            <a:pPr marL="0" indent="0" algn="just">
              <a:buNone/>
            </a:pPr>
            <a:endParaRPr lang="tr-TR" dirty="0"/>
          </a:p>
          <a:p>
            <a:endParaRPr lang="tr-TR" dirty="0"/>
          </a:p>
        </p:txBody>
      </p:sp>
    </p:spTree>
    <p:extLst>
      <p:ext uri="{BB962C8B-B14F-4D97-AF65-F5344CB8AC3E}">
        <p14:creationId xmlns:p14="http://schemas.microsoft.com/office/powerpoint/2010/main" val="87882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F92A276-A907-D347-9C5B-63A3A8508292}"/>
              </a:ext>
            </a:extLst>
          </p:cNvPr>
          <p:cNvSpPr>
            <a:spLocks noGrp="1"/>
          </p:cNvSpPr>
          <p:nvPr>
            <p:ph type="title"/>
          </p:nvPr>
        </p:nvSpPr>
        <p:spPr/>
        <p:txBody>
          <a:bodyPr/>
          <a:lstStyle/>
          <a:p>
            <a:r>
              <a:rPr lang="tr-TR" dirty="0"/>
              <a:t>Kaynaklar</a:t>
            </a:r>
          </a:p>
        </p:txBody>
      </p:sp>
      <p:sp>
        <p:nvSpPr>
          <p:cNvPr id="3" name="İçerik Yer Tutucusu 2">
            <a:extLst>
              <a:ext uri="{FF2B5EF4-FFF2-40B4-BE49-F238E27FC236}">
                <a16:creationId xmlns:a16="http://schemas.microsoft.com/office/drawing/2014/main" id="{C6C7EDEC-487F-6D49-B377-8DD7D77E0381}"/>
              </a:ext>
            </a:extLst>
          </p:cNvPr>
          <p:cNvSpPr>
            <a:spLocks noGrp="1"/>
          </p:cNvSpPr>
          <p:nvPr>
            <p:ph idx="1"/>
          </p:nvPr>
        </p:nvSpPr>
        <p:spPr/>
        <p:txBody>
          <a:bodyPr/>
          <a:lstStyle/>
          <a:p>
            <a:r>
              <a:rPr lang="tr-TR" dirty="0"/>
              <a:t>Software </a:t>
            </a:r>
            <a:r>
              <a:rPr lang="tr-TR" dirty="0" err="1"/>
              <a:t>Engineering</a:t>
            </a:r>
            <a:r>
              <a:rPr lang="tr-TR" dirty="0"/>
              <a:t> </a:t>
            </a:r>
            <a:r>
              <a:rPr lang="tr-TR" dirty="0" err="1"/>
              <a:t>Economics</a:t>
            </a:r>
            <a:r>
              <a:rPr lang="tr-TR" dirty="0"/>
              <a:t> – </a:t>
            </a:r>
            <a:r>
              <a:rPr lang="tr-TR" dirty="0" err="1"/>
              <a:t>Baary</a:t>
            </a:r>
            <a:r>
              <a:rPr lang="tr-TR" dirty="0"/>
              <a:t> W. </a:t>
            </a:r>
            <a:r>
              <a:rPr lang="tr-TR" dirty="0" err="1"/>
              <a:t>Boehm</a:t>
            </a:r>
            <a:endParaRPr lang="tr-TR" dirty="0"/>
          </a:p>
          <a:p>
            <a:pPr marL="0" indent="0">
              <a:buNone/>
            </a:pPr>
            <a:endParaRPr lang="tr-TR" dirty="0"/>
          </a:p>
          <a:p>
            <a:r>
              <a:rPr lang="tr-TR" dirty="0">
                <a:hlinkClick r:id="rId2"/>
              </a:rPr>
              <a:t>http://swebokwiki.org/Chapter_12:_Software_Engineering_Economics</a:t>
            </a:r>
            <a:endParaRPr lang="tr-TR" dirty="0"/>
          </a:p>
          <a:p>
            <a:endParaRPr lang="tr-TR" dirty="0"/>
          </a:p>
          <a:p>
            <a:r>
              <a:rPr lang="tr-TR" dirty="0" err="1"/>
              <a:t>https</a:t>
            </a:r>
            <a:r>
              <a:rPr lang="tr-TR" dirty="0"/>
              <a:t>://</a:t>
            </a:r>
            <a:r>
              <a:rPr lang="tr-TR" dirty="0" err="1"/>
              <a:t>www.computer.org</a:t>
            </a:r>
            <a:r>
              <a:rPr lang="tr-TR" dirty="0"/>
              <a:t>/</a:t>
            </a:r>
            <a:r>
              <a:rPr lang="tr-TR" dirty="0" err="1"/>
              <a:t>product</a:t>
            </a:r>
            <a:r>
              <a:rPr lang="tr-TR" dirty="0"/>
              <a:t>/</a:t>
            </a:r>
            <a:r>
              <a:rPr lang="tr-TR" dirty="0" err="1"/>
              <a:t>education</a:t>
            </a:r>
            <a:r>
              <a:rPr lang="tr-TR" dirty="0"/>
              <a:t>/software-</a:t>
            </a:r>
            <a:r>
              <a:rPr lang="tr-TR" dirty="0" err="1"/>
              <a:t>engineering</a:t>
            </a:r>
            <a:r>
              <a:rPr lang="tr-TR" dirty="0"/>
              <a:t>-</a:t>
            </a:r>
            <a:r>
              <a:rPr lang="tr-TR" dirty="0" err="1"/>
              <a:t>economics-course</a:t>
            </a:r>
            <a:endParaRPr lang="tr-TR" dirty="0"/>
          </a:p>
        </p:txBody>
      </p:sp>
    </p:spTree>
    <p:extLst>
      <p:ext uri="{BB962C8B-B14F-4D97-AF65-F5344CB8AC3E}">
        <p14:creationId xmlns:p14="http://schemas.microsoft.com/office/powerpoint/2010/main" val="4126767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174C934-F8F9-2C42-BDBE-6CA4D8888456}"/>
              </a:ext>
            </a:extLst>
          </p:cNvPr>
          <p:cNvSpPr>
            <a:spLocks noGrp="1"/>
          </p:cNvSpPr>
          <p:nvPr>
            <p:ph type="title"/>
          </p:nvPr>
        </p:nvSpPr>
        <p:spPr/>
        <p:txBody>
          <a:bodyPr/>
          <a:lstStyle/>
          <a:p>
            <a:r>
              <a:rPr lang="tr-TR" dirty="0"/>
              <a:t>Ekonomik Problem</a:t>
            </a:r>
          </a:p>
        </p:txBody>
      </p:sp>
      <p:sp>
        <p:nvSpPr>
          <p:cNvPr id="3" name="İçerik Yer Tutucusu 2">
            <a:extLst>
              <a:ext uri="{FF2B5EF4-FFF2-40B4-BE49-F238E27FC236}">
                <a16:creationId xmlns:a16="http://schemas.microsoft.com/office/drawing/2014/main" id="{CD7C9457-7A25-4D4E-8BDD-A7161B6192B8}"/>
              </a:ext>
            </a:extLst>
          </p:cNvPr>
          <p:cNvSpPr>
            <a:spLocks noGrp="1"/>
          </p:cNvSpPr>
          <p:nvPr>
            <p:ph idx="1"/>
          </p:nvPr>
        </p:nvSpPr>
        <p:spPr/>
        <p:txBody>
          <a:bodyPr>
            <a:normAutofit fontScale="85000" lnSpcReduction="20000"/>
          </a:bodyPr>
          <a:lstStyle/>
          <a:p>
            <a:pPr algn="just"/>
            <a:r>
              <a:rPr lang="tr-TR" dirty="0"/>
              <a:t>Ekonomik sistemin </a:t>
            </a:r>
            <a:r>
              <a:rPr lang="tr-TR" dirty="0" err="1"/>
              <a:t>işleyişinin</a:t>
            </a:r>
            <a:r>
              <a:rPr lang="tr-TR" dirty="0"/>
              <a:t> </a:t>
            </a:r>
            <a:r>
              <a:rPr lang="tr-TR" dirty="0" err="1"/>
              <a:t>anlaşılması</a:t>
            </a:r>
            <a:r>
              <a:rPr lang="tr-TR" dirty="0"/>
              <a:t> </a:t>
            </a:r>
            <a:r>
              <a:rPr lang="tr-TR" dirty="0" err="1"/>
              <a:t>için</a:t>
            </a:r>
            <a:r>
              <a:rPr lang="tr-TR" dirty="0"/>
              <a:t> cevaplandırılması gereken </a:t>
            </a:r>
            <a:r>
              <a:rPr lang="tr-TR" dirty="0" err="1"/>
              <a:t>üc</a:t>
            </a:r>
            <a:r>
              <a:rPr lang="tr-TR" dirty="0"/>
              <a:t>̧ temel soruyu ortaya koymaktadır. </a:t>
            </a:r>
          </a:p>
          <a:p>
            <a:pPr lvl="1" algn="just"/>
            <a:r>
              <a:rPr lang="tr-TR" dirty="0"/>
              <a:t>Ne </a:t>
            </a:r>
            <a:r>
              <a:rPr lang="tr-TR" dirty="0" err="1"/>
              <a:t>üretilecek</a:t>
            </a:r>
            <a:r>
              <a:rPr lang="tr-TR" dirty="0"/>
              <a:t>? </a:t>
            </a:r>
          </a:p>
          <a:p>
            <a:pPr lvl="1" algn="just"/>
            <a:r>
              <a:rPr lang="tr-TR" dirty="0"/>
              <a:t>Nasıl </a:t>
            </a:r>
            <a:r>
              <a:rPr lang="tr-TR" dirty="0" err="1"/>
              <a:t>üretilecek</a:t>
            </a:r>
            <a:r>
              <a:rPr lang="tr-TR" dirty="0"/>
              <a:t>? </a:t>
            </a:r>
          </a:p>
          <a:p>
            <a:pPr lvl="1" algn="just"/>
            <a:r>
              <a:rPr lang="tr-TR" dirty="0"/>
              <a:t>Kim </a:t>
            </a:r>
            <a:r>
              <a:rPr lang="tr-TR" dirty="0" err="1"/>
              <a:t>için</a:t>
            </a:r>
            <a:r>
              <a:rPr lang="tr-TR" dirty="0"/>
              <a:t> </a:t>
            </a:r>
            <a:r>
              <a:rPr lang="tr-TR" dirty="0" err="1"/>
              <a:t>üretilecek</a:t>
            </a:r>
            <a:r>
              <a:rPr lang="tr-TR" dirty="0"/>
              <a:t>? </a:t>
            </a:r>
          </a:p>
          <a:p>
            <a:pPr algn="just"/>
            <a:endParaRPr lang="tr-TR" dirty="0"/>
          </a:p>
          <a:p>
            <a:pPr algn="just"/>
            <a:r>
              <a:rPr lang="tr-TR" dirty="0"/>
              <a:t>Temel üretim faktörü: </a:t>
            </a:r>
          </a:p>
          <a:p>
            <a:pPr lvl="1" algn="just"/>
            <a:r>
              <a:rPr lang="tr-TR" dirty="0"/>
              <a:t>Toprak (</a:t>
            </a:r>
            <a:r>
              <a:rPr lang="tr-TR" dirty="0" err="1"/>
              <a:t>gayrımenkül</a:t>
            </a:r>
            <a:r>
              <a:rPr lang="tr-TR" dirty="0"/>
              <a:t>, ofis)</a:t>
            </a:r>
          </a:p>
          <a:p>
            <a:pPr lvl="1" algn="just"/>
            <a:r>
              <a:rPr lang="tr-TR" dirty="0"/>
              <a:t>Emek (beyin yada fiziksel)</a:t>
            </a:r>
          </a:p>
          <a:p>
            <a:pPr lvl="1" algn="just"/>
            <a:r>
              <a:rPr lang="tr-TR" dirty="0"/>
              <a:t>Sermaye (varlıklar, hammadde)</a:t>
            </a:r>
          </a:p>
          <a:p>
            <a:pPr lvl="1" algn="just"/>
            <a:r>
              <a:rPr lang="tr-TR" dirty="0"/>
              <a:t>Girişim (teşebbüs)</a:t>
            </a:r>
          </a:p>
          <a:p>
            <a:pPr algn="just"/>
            <a:endParaRPr lang="tr-TR" dirty="0"/>
          </a:p>
          <a:p>
            <a:pPr algn="just"/>
            <a:r>
              <a:rPr lang="tr-TR" dirty="0"/>
              <a:t>Kıt kaynakları faydalı mal ve hizmetlere </a:t>
            </a:r>
            <a:r>
              <a:rPr lang="tr-TR" dirty="0" err="1"/>
              <a:t>dönüştüren</a:t>
            </a:r>
            <a:r>
              <a:rPr lang="tr-TR" dirty="0"/>
              <a:t> </a:t>
            </a:r>
            <a:r>
              <a:rPr lang="tr-TR" dirty="0" err="1"/>
              <a:t>sürec</a:t>
            </a:r>
            <a:r>
              <a:rPr lang="tr-TR" dirty="0"/>
              <a:t>̧ </a:t>
            </a:r>
            <a:r>
              <a:rPr lang="tr-TR" b="1" dirty="0" err="1"/>
              <a:t>üretim</a:t>
            </a:r>
            <a:r>
              <a:rPr lang="tr-TR" b="1" dirty="0"/>
              <a:t> </a:t>
            </a:r>
            <a:r>
              <a:rPr lang="tr-TR" dirty="0"/>
              <a:t>olarak adlandırılır. </a:t>
            </a:r>
          </a:p>
          <a:p>
            <a:pPr algn="just"/>
            <a:endParaRPr lang="tr-TR" dirty="0"/>
          </a:p>
          <a:p>
            <a:pPr algn="just"/>
            <a:r>
              <a:rPr lang="tr-TR" dirty="0"/>
              <a:t>Yazılım Ekonomisi dersinde temel üretim faktörlerimiz ne olmalı ve nasıl ölçülebilir olmalı sorularına cevap bulmak olacak.</a:t>
            </a:r>
          </a:p>
          <a:p>
            <a:r>
              <a:rPr lang="tr-TR" dirty="0"/>
              <a:t> </a:t>
            </a:r>
          </a:p>
        </p:txBody>
      </p:sp>
    </p:spTree>
    <p:extLst>
      <p:ext uri="{BB962C8B-B14F-4D97-AF65-F5344CB8AC3E}">
        <p14:creationId xmlns:p14="http://schemas.microsoft.com/office/powerpoint/2010/main" val="283627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CCEBD0A-C1DF-B041-A88D-C401E78FCBBD}"/>
              </a:ext>
            </a:extLst>
          </p:cNvPr>
          <p:cNvSpPr>
            <a:spLocks noGrp="1"/>
          </p:cNvSpPr>
          <p:nvPr>
            <p:ph type="title"/>
          </p:nvPr>
        </p:nvSpPr>
        <p:spPr/>
        <p:txBody>
          <a:bodyPr/>
          <a:lstStyle/>
          <a:p>
            <a:r>
              <a:rPr lang="tr-TR" dirty="0"/>
              <a:t>Yatırım</a:t>
            </a:r>
          </a:p>
        </p:txBody>
      </p:sp>
      <p:sp>
        <p:nvSpPr>
          <p:cNvPr id="3" name="İçerik Yer Tutucusu 2">
            <a:extLst>
              <a:ext uri="{FF2B5EF4-FFF2-40B4-BE49-F238E27FC236}">
                <a16:creationId xmlns:a16="http://schemas.microsoft.com/office/drawing/2014/main" id="{151A3215-0A4C-2A46-9134-C862FD4F974B}"/>
              </a:ext>
            </a:extLst>
          </p:cNvPr>
          <p:cNvSpPr>
            <a:spLocks noGrp="1"/>
          </p:cNvSpPr>
          <p:nvPr>
            <p:ph idx="1"/>
          </p:nvPr>
        </p:nvSpPr>
        <p:spPr/>
        <p:txBody>
          <a:bodyPr/>
          <a:lstStyle/>
          <a:p>
            <a:pPr algn="just"/>
            <a:r>
              <a:rPr lang="tr-TR" dirty="0"/>
              <a:t>Yeni sermaye </a:t>
            </a:r>
            <a:r>
              <a:rPr lang="tr-TR" dirty="0" err="1"/>
              <a:t>üretmek</a:t>
            </a:r>
            <a:r>
              <a:rPr lang="tr-TR" dirty="0"/>
              <a:t> </a:t>
            </a:r>
            <a:r>
              <a:rPr lang="tr-TR" dirty="0" err="1"/>
              <a:t>için</a:t>
            </a:r>
            <a:r>
              <a:rPr lang="tr-TR" dirty="0"/>
              <a:t> kaynaklan kullanma </a:t>
            </a:r>
            <a:r>
              <a:rPr lang="tr-TR" dirty="0" err="1"/>
              <a:t>sürecidir</a:t>
            </a:r>
            <a:r>
              <a:rPr lang="tr-TR" dirty="0"/>
              <a:t>.</a:t>
            </a:r>
          </a:p>
          <a:p>
            <a:pPr algn="just"/>
            <a:endParaRPr lang="tr-TR" dirty="0"/>
          </a:p>
          <a:p>
            <a:pPr algn="just"/>
            <a:r>
              <a:rPr lang="tr-TR" dirty="0" err="1"/>
              <a:t>Günlük</a:t>
            </a:r>
            <a:r>
              <a:rPr lang="tr-TR" dirty="0"/>
              <a:t> dilde </a:t>
            </a:r>
            <a:r>
              <a:rPr lang="tr-TR" i="1" dirty="0"/>
              <a:t>yatırım </a:t>
            </a:r>
            <a:r>
              <a:rPr lang="tr-TR" dirty="0"/>
              <a:t>kavramı ekseriyetle hisse senedi veya bono satın alma </a:t>
            </a:r>
            <a:r>
              <a:rPr lang="tr-TR" dirty="0" err="1"/>
              <a:t>işini</a:t>
            </a:r>
            <a:r>
              <a:rPr lang="tr-TR" dirty="0"/>
              <a:t> ifade eder. Ancak, ekonomide yatırım her zaman sermaye </a:t>
            </a:r>
            <a:r>
              <a:rPr lang="tr-TR" dirty="0" err="1"/>
              <a:t>oluşumunu</a:t>
            </a:r>
            <a:r>
              <a:rPr lang="tr-TR" dirty="0"/>
              <a:t>, yeni binalar satın almayı veya yenilerini yapmayı, ekipmanları, yolları, evler ve benzeri </a:t>
            </a:r>
            <a:r>
              <a:rPr lang="tr-TR" dirty="0" err="1"/>
              <a:t>şeyleri</a:t>
            </a:r>
            <a:r>
              <a:rPr lang="tr-TR" dirty="0"/>
              <a:t> ifade eder. Akıllı sermayeye yatırımı, </a:t>
            </a:r>
            <a:r>
              <a:rPr lang="tr-TR" dirty="0" err="1"/>
              <a:t>bugünku</a:t>
            </a:r>
            <a:r>
              <a:rPr lang="tr-TR" dirty="0"/>
              <a:t>̈ maliyetinden daha </a:t>
            </a:r>
            <a:r>
              <a:rPr lang="tr-TR" dirty="0" err="1"/>
              <a:t>çok</a:t>
            </a:r>
            <a:r>
              <a:rPr lang="tr-TR" dirty="0"/>
              <a:t>, gelecekte yarar </a:t>
            </a:r>
            <a:r>
              <a:rPr lang="tr-TR" dirty="0" err="1"/>
              <a:t>sağlar</a:t>
            </a:r>
            <a:r>
              <a:rPr lang="tr-TR" dirty="0"/>
              <a:t>. </a:t>
            </a:r>
          </a:p>
          <a:p>
            <a:pPr algn="just"/>
            <a:endParaRPr lang="tr-TR" dirty="0"/>
          </a:p>
          <a:p>
            <a:pPr algn="just"/>
            <a:r>
              <a:rPr lang="tr-TR" dirty="0"/>
              <a:t>Yaptığımız bir yatırımda risk nedir, bize ne kadar sürede geri dönmesini beklemeliyiz?</a:t>
            </a:r>
          </a:p>
          <a:p>
            <a:pPr algn="just"/>
            <a:endParaRPr lang="tr-TR" dirty="0"/>
          </a:p>
        </p:txBody>
      </p:sp>
    </p:spTree>
    <p:extLst>
      <p:ext uri="{BB962C8B-B14F-4D97-AF65-F5344CB8AC3E}">
        <p14:creationId xmlns:p14="http://schemas.microsoft.com/office/powerpoint/2010/main" val="484476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DC415A9-C75D-C846-B6F8-CBD24364A598}"/>
              </a:ext>
            </a:extLst>
          </p:cNvPr>
          <p:cNvSpPr>
            <a:spLocks noGrp="1"/>
          </p:cNvSpPr>
          <p:nvPr>
            <p:ph type="title"/>
          </p:nvPr>
        </p:nvSpPr>
        <p:spPr/>
        <p:txBody>
          <a:bodyPr/>
          <a:lstStyle/>
          <a:p>
            <a:r>
              <a:rPr lang="tr-TR" dirty="0"/>
              <a:t>Ekonomik sistemler</a:t>
            </a:r>
          </a:p>
        </p:txBody>
      </p:sp>
      <p:sp>
        <p:nvSpPr>
          <p:cNvPr id="3" name="İçerik Yer Tutucusu 2">
            <a:extLst>
              <a:ext uri="{FF2B5EF4-FFF2-40B4-BE49-F238E27FC236}">
                <a16:creationId xmlns:a16="http://schemas.microsoft.com/office/drawing/2014/main" id="{20A6F34E-B5FD-4A48-97FA-3EF8A9B10E8E}"/>
              </a:ext>
            </a:extLst>
          </p:cNvPr>
          <p:cNvSpPr>
            <a:spLocks noGrp="1"/>
          </p:cNvSpPr>
          <p:nvPr>
            <p:ph idx="1"/>
          </p:nvPr>
        </p:nvSpPr>
        <p:spPr/>
        <p:txBody>
          <a:bodyPr/>
          <a:lstStyle/>
          <a:p>
            <a:pPr algn="just"/>
            <a:r>
              <a:rPr lang="tr-TR" i="1" dirty="0"/>
              <a:t>Kumanda ekonomisi </a:t>
            </a:r>
            <a:r>
              <a:rPr lang="tr-TR" dirty="0"/>
              <a:t>Merkezi </a:t>
            </a:r>
            <a:r>
              <a:rPr lang="tr-TR" dirty="0" err="1"/>
              <a:t>hükümetin</a:t>
            </a:r>
            <a:r>
              <a:rPr lang="tr-TR" dirty="0"/>
              <a:t> </a:t>
            </a:r>
            <a:r>
              <a:rPr lang="tr-TR" dirty="0" err="1"/>
              <a:t>üretim</a:t>
            </a:r>
            <a:r>
              <a:rPr lang="tr-TR" dirty="0"/>
              <a:t> hedeflerini, gelirleri ve fiyatları </a:t>
            </a:r>
            <a:r>
              <a:rPr lang="tr-TR" dirty="0" err="1"/>
              <a:t>doğrudan</a:t>
            </a:r>
            <a:r>
              <a:rPr lang="tr-TR" dirty="0"/>
              <a:t> veya dolaylı olarak </a:t>
            </a:r>
            <a:r>
              <a:rPr lang="tr-TR" dirty="0" err="1"/>
              <a:t>belirlediği</a:t>
            </a:r>
            <a:r>
              <a:rPr lang="tr-TR" dirty="0"/>
              <a:t> bir ekonomidir.</a:t>
            </a:r>
          </a:p>
          <a:p>
            <a:pPr algn="just"/>
            <a:endParaRPr lang="tr-TR" dirty="0"/>
          </a:p>
          <a:p>
            <a:pPr algn="just"/>
            <a:r>
              <a:rPr lang="tr-TR" dirty="0"/>
              <a:t>Serbest ekonomi: Herhangi bir merkezi </a:t>
            </a:r>
            <a:r>
              <a:rPr lang="tr-TR" dirty="0" err="1"/>
              <a:t>yönlendirme</a:t>
            </a:r>
            <a:r>
              <a:rPr lang="tr-TR" dirty="0"/>
              <a:t> ve </a:t>
            </a:r>
            <a:r>
              <a:rPr lang="tr-TR" dirty="0" err="1"/>
              <a:t>regülasyon</a:t>
            </a:r>
            <a:r>
              <a:rPr lang="tr-TR" dirty="0"/>
              <a:t> olmaksızın kendi </a:t>
            </a:r>
            <a:r>
              <a:rPr lang="tr-TR" dirty="0" err="1"/>
              <a:t>çıkarları</a:t>
            </a:r>
            <a:r>
              <a:rPr lang="tr-TR" dirty="0"/>
              <a:t> </a:t>
            </a:r>
            <a:r>
              <a:rPr lang="tr-TR" dirty="0" err="1"/>
              <a:t>peşinde</a:t>
            </a:r>
            <a:r>
              <a:rPr lang="tr-TR" dirty="0"/>
              <a:t> oldukları bir ekonomi.</a:t>
            </a:r>
            <a:br>
              <a:rPr lang="tr-TR" dirty="0"/>
            </a:br>
            <a:endParaRPr lang="tr-TR" dirty="0"/>
          </a:p>
          <a:p>
            <a:pPr algn="just"/>
            <a:endParaRPr lang="tr-TR" dirty="0"/>
          </a:p>
          <a:p>
            <a:endParaRPr lang="tr-TR" dirty="0"/>
          </a:p>
        </p:txBody>
      </p:sp>
    </p:spTree>
    <p:extLst>
      <p:ext uri="{BB962C8B-B14F-4D97-AF65-F5344CB8AC3E}">
        <p14:creationId xmlns:p14="http://schemas.microsoft.com/office/powerpoint/2010/main" val="895958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67416A9-128E-DA4E-89CE-C80570D383C0}"/>
              </a:ext>
            </a:extLst>
          </p:cNvPr>
          <p:cNvSpPr>
            <a:spLocks noGrp="1"/>
          </p:cNvSpPr>
          <p:nvPr>
            <p:ph type="title"/>
          </p:nvPr>
        </p:nvSpPr>
        <p:spPr/>
        <p:txBody>
          <a:bodyPr/>
          <a:lstStyle/>
          <a:p>
            <a:r>
              <a:rPr lang="tr-TR" dirty="0"/>
              <a:t>Talep, arz, piyasa dengesi</a:t>
            </a:r>
          </a:p>
        </p:txBody>
      </p:sp>
      <p:sp>
        <p:nvSpPr>
          <p:cNvPr id="3" name="İçerik Yer Tutucusu 2">
            <a:extLst>
              <a:ext uri="{FF2B5EF4-FFF2-40B4-BE49-F238E27FC236}">
                <a16:creationId xmlns:a16="http://schemas.microsoft.com/office/drawing/2014/main" id="{45AC6173-7CD7-DF45-8C10-F85F59638373}"/>
              </a:ext>
            </a:extLst>
          </p:cNvPr>
          <p:cNvSpPr>
            <a:spLocks noGrp="1"/>
          </p:cNvSpPr>
          <p:nvPr>
            <p:ph idx="1"/>
          </p:nvPr>
        </p:nvSpPr>
        <p:spPr/>
        <p:txBody>
          <a:bodyPr>
            <a:normAutofit/>
          </a:bodyPr>
          <a:lstStyle/>
          <a:p>
            <a:pPr algn="just"/>
            <a:r>
              <a:rPr lang="tr-TR" b="1" dirty="0"/>
              <a:t>Firma-</a:t>
            </a:r>
            <a:r>
              <a:rPr lang="tr-TR" dirty="0"/>
              <a:t>Kaynaklan (girdi) </a:t>
            </a:r>
            <a:r>
              <a:rPr lang="tr-TR" dirty="0" err="1"/>
              <a:t>ürüne</a:t>
            </a:r>
            <a:r>
              <a:rPr lang="tr-TR" dirty="0"/>
              <a:t> (</a:t>
            </a:r>
            <a:r>
              <a:rPr lang="tr-TR" dirty="0" err="1"/>
              <a:t>çıktı</a:t>
            </a:r>
            <a:r>
              <a:rPr lang="tr-TR" dirty="0"/>
              <a:t>) </a:t>
            </a:r>
            <a:r>
              <a:rPr lang="tr-TR" dirty="0" err="1"/>
              <a:t>dönüştüren</a:t>
            </a:r>
            <a:r>
              <a:rPr lang="tr-TR" dirty="0"/>
              <a:t> bir organizasyondur. Firmalar piyasa ekonomisindeki temel </a:t>
            </a:r>
            <a:r>
              <a:rPr lang="tr-TR" dirty="0" err="1"/>
              <a:t>üretici</a:t>
            </a:r>
            <a:r>
              <a:rPr lang="tr-TR" dirty="0"/>
              <a:t> birimlerdir. </a:t>
            </a:r>
            <a:endParaRPr lang="tr-TR" b="1" dirty="0"/>
          </a:p>
          <a:p>
            <a:pPr algn="just"/>
            <a:r>
              <a:rPr lang="tr-TR" b="1" dirty="0" err="1"/>
              <a:t>Giri</a:t>
            </a:r>
            <a:r>
              <a:rPr lang="tr-TR" dirty="0" err="1"/>
              <a:t>ş</a:t>
            </a:r>
            <a:r>
              <a:rPr lang="tr-TR" b="1" dirty="0" err="1"/>
              <a:t>imci</a:t>
            </a:r>
            <a:r>
              <a:rPr lang="tr-TR" b="1" dirty="0"/>
              <a:t> </a:t>
            </a:r>
            <a:r>
              <a:rPr lang="tr-TR" dirty="0"/>
              <a:t>ise firmayı organize eden, </a:t>
            </a:r>
            <a:r>
              <a:rPr lang="tr-TR" dirty="0" err="1"/>
              <a:t>yöneten</a:t>
            </a:r>
            <a:r>
              <a:rPr lang="tr-TR" dirty="0"/>
              <a:t> , riskleri </a:t>
            </a:r>
            <a:r>
              <a:rPr lang="tr-TR" dirty="0" err="1"/>
              <a:t>üstlenen</a:t>
            </a:r>
            <a:r>
              <a:rPr lang="tr-TR" dirty="0"/>
              <a:t> ,yeni fikir veya </a:t>
            </a:r>
            <a:r>
              <a:rPr lang="tr-TR" dirty="0" err="1"/>
              <a:t>ürün</a:t>
            </a:r>
            <a:r>
              <a:rPr lang="tr-TR" dirty="0"/>
              <a:t> </a:t>
            </a:r>
            <a:r>
              <a:rPr lang="tr-TR" dirty="0" err="1"/>
              <a:t>geliştiren</a:t>
            </a:r>
            <a:r>
              <a:rPr lang="tr-TR" dirty="0"/>
              <a:t> ve firmanın </a:t>
            </a:r>
            <a:r>
              <a:rPr lang="tr-TR" dirty="0" err="1"/>
              <a:t>başarısı</a:t>
            </a:r>
            <a:r>
              <a:rPr lang="tr-TR" dirty="0"/>
              <a:t> </a:t>
            </a:r>
            <a:r>
              <a:rPr lang="tr-TR" dirty="0" err="1"/>
              <a:t>için</a:t>
            </a:r>
            <a:r>
              <a:rPr lang="tr-TR" dirty="0"/>
              <a:t> </a:t>
            </a:r>
            <a:r>
              <a:rPr lang="tr-TR" dirty="0" err="1"/>
              <a:t>çalışan</a:t>
            </a:r>
            <a:r>
              <a:rPr lang="tr-TR" dirty="0"/>
              <a:t> </a:t>
            </a:r>
            <a:r>
              <a:rPr lang="tr-TR" dirty="0" err="1"/>
              <a:t>kişidir</a:t>
            </a:r>
            <a:r>
              <a:rPr lang="tr-TR" dirty="0"/>
              <a:t>.  Bir ekonomideki </a:t>
            </a:r>
            <a:r>
              <a:rPr lang="tr-TR" dirty="0" err="1"/>
              <a:t>tüketim</a:t>
            </a:r>
            <a:r>
              <a:rPr lang="tr-TR" dirty="0"/>
              <a:t> birimi ise </a:t>
            </a:r>
            <a:r>
              <a:rPr lang="tr-TR" b="1" dirty="0" err="1"/>
              <a:t>hanehalklarıdır</a:t>
            </a:r>
            <a:r>
              <a:rPr lang="tr-TR" b="1" dirty="0"/>
              <a:t>. </a:t>
            </a:r>
          </a:p>
          <a:p>
            <a:r>
              <a:rPr lang="tr-TR" b="1" dirty="0"/>
              <a:t>Arz-Talep İlişkisi</a:t>
            </a:r>
            <a:endParaRPr lang="tr-TR" dirty="0"/>
          </a:p>
          <a:p>
            <a:r>
              <a:rPr lang="tr-TR" dirty="0"/>
              <a:t>Talep</a:t>
            </a:r>
          </a:p>
          <a:p>
            <a:pPr lvl="1"/>
            <a:r>
              <a:rPr lang="tr-TR" i="1" dirty="0" err="1"/>
              <a:t>Söz</a:t>
            </a:r>
            <a:r>
              <a:rPr lang="tr-TR" i="1" dirty="0"/>
              <a:t> konusu </a:t>
            </a:r>
            <a:r>
              <a:rPr lang="tr-TR" dirty="0"/>
              <a:t>malın fiyatı. </a:t>
            </a:r>
          </a:p>
          <a:p>
            <a:pPr lvl="1"/>
            <a:r>
              <a:rPr lang="tr-TR" i="1" dirty="0" err="1"/>
              <a:t>Hanehalkının</a:t>
            </a:r>
            <a:r>
              <a:rPr lang="tr-TR" i="1" dirty="0"/>
              <a:t> mevcut geliri. </a:t>
            </a:r>
            <a:endParaRPr lang="tr-TR" dirty="0"/>
          </a:p>
          <a:p>
            <a:pPr lvl="1"/>
            <a:r>
              <a:rPr lang="tr-TR" i="1" dirty="0" err="1"/>
              <a:t>Hanehalkının</a:t>
            </a:r>
            <a:r>
              <a:rPr lang="tr-TR" i="1" dirty="0"/>
              <a:t> </a:t>
            </a:r>
            <a:r>
              <a:rPr lang="tr-TR" dirty="0" err="1"/>
              <a:t>biriktirdiği</a:t>
            </a:r>
            <a:r>
              <a:rPr lang="tr-TR" dirty="0"/>
              <a:t> servetinin miktarı</a:t>
            </a:r>
            <a:r>
              <a:rPr lang="tr-TR" i="1" dirty="0"/>
              <a:t>. </a:t>
            </a:r>
            <a:endParaRPr lang="tr-TR" dirty="0"/>
          </a:p>
          <a:p>
            <a:pPr lvl="1"/>
            <a:r>
              <a:rPr lang="tr-TR" dirty="0" err="1"/>
              <a:t>Hanehalkının</a:t>
            </a:r>
            <a:r>
              <a:rPr lang="tr-TR" dirty="0"/>
              <a:t> almak </a:t>
            </a:r>
            <a:r>
              <a:rPr lang="tr-TR" dirty="0" err="1"/>
              <a:t>istediği</a:t>
            </a:r>
            <a:r>
              <a:rPr lang="tr-TR" dirty="0"/>
              <a:t> </a:t>
            </a:r>
            <a:r>
              <a:rPr lang="tr-TR" i="1" dirty="0" err="1"/>
              <a:t>di</a:t>
            </a:r>
            <a:r>
              <a:rPr lang="tr-TR" dirty="0" err="1"/>
              <a:t>ğ</a:t>
            </a:r>
            <a:r>
              <a:rPr lang="tr-TR" i="1" dirty="0" err="1"/>
              <a:t>er</a:t>
            </a:r>
            <a:r>
              <a:rPr lang="tr-TR" i="1" dirty="0"/>
              <a:t> malların fiyatları </a:t>
            </a:r>
            <a:endParaRPr lang="tr-TR" dirty="0"/>
          </a:p>
          <a:p>
            <a:pPr lvl="1"/>
            <a:r>
              <a:rPr lang="tr-TR" i="1" dirty="0" err="1"/>
              <a:t>Hanehalkının</a:t>
            </a:r>
            <a:r>
              <a:rPr lang="tr-TR" i="1" dirty="0"/>
              <a:t> </a:t>
            </a:r>
            <a:r>
              <a:rPr lang="tr-TR" dirty="0"/>
              <a:t>zevk ve tercihleri </a:t>
            </a:r>
          </a:p>
          <a:p>
            <a:pPr lvl="1"/>
            <a:r>
              <a:rPr lang="tr-TR" i="1" dirty="0" err="1"/>
              <a:t>Hanehalkının</a:t>
            </a:r>
            <a:r>
              <a:rPr lang="tr-TR" i="1" dirty="0"/>
              <a:t> gelir, servet ve fiyatlarla ilgili beklentileri</a:t>
            </a:r>
            <a:r>
              <a:rPr lang="tr-TR" b="1" i="1" dirty="0"/>
              <a:t>. </a:t>
            </a:r>
            <a:endParaRPr lang="tr-TR" dirty="0"/>
          </a:p>
          <a:p>
            <a:pPr algn="just"/>
            <a:endParaRPr lang="tr-TR" dirty="0"/>
          </a:p>
        </p:txBody>
      </p:sp>
    </p:spTree>
    <p:extLst>
      <p:ext uri="{BB962C8B-B14F-4D97-AF65-F5344CB8AC3E}">
        <p14:creationId xmlns:p14="http://schemas.microsoft.com/office/powerpoint/2010/main" val="114514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19528CB-2161-FD4B-986F-9ECBADE803FB}"/>
              </a:ext>
            </a:extLst>
          </p:cNvPr>
          <p:cNvSpPr>
            <a:spLocks noGrp="1"/>
          </p:cNvSpPr>
          <p:nvPr>
            <p:ph type="title"/>
          </p:nvPr>
        </p:nvSpPr>
        <p:spPr/>
        <p:txBody>
          <a:bodyPr/>
          <a:lstStyle/>
          <a:p>
            <a:r>
              <a:rPr lang="tr-TR" dirty="0"/>
              <a:t>Piyasa dengesi</a:t>
            </a:r>
          </a:p>
        </p:txBody>
      </p:sp>
      <p:sp>
        <p:nvSpPr>
          <p:cNvPr id="3" name="İçerik Yer Tutucusu 2">
            <a:extLst>
              <a:ext uri="{FF2B5EF4-FFF2-40B4-BE49-F238E27FC236}">
                <a16:creationId xmlns:a16="http://schemas.microsoft.com/office/drawing/2014/main" id="{CC0807BD-98CF-8542-AD3B-39BC7E95B8D0}"/>
              </a:ext>
            </a:extLst>
          </p:cNvPr>
          <p:cNvSpPr>
            <a:spLocks noGrp="1"/>
          </p:cNvSpPr>
          <p:nvPr>
            <p:ph idx="1"/>
          </p:nvPr>
        </p:nvSpPr>
        <p:spPr/>
        <p:txBody>
          <a:bodyPr/>
          <a:lstStyle/>
          <a:p>
            <a:r>
              <a:rPr lang="tr-TR" b="1" dirty="0"/>
              <a:t>Talep fazlası veya kıtlık</a:t>
            </a:r>
            <a:r>
              <a:rPr lang="tr-TR" dirty="0"/>
              <a:t>- mevcut fiyatlarda talep edilen miktarın arz edilen miktardan daha </a:t>
            </a:r>
            <a:r>
              <a:rPr lang="tr-TR" dirty="0" err="1"/>
              <a:t>büyük</a:t>
            </a:r>
            <a:r>
              <a:rPr lang="tr-TR" dirty="0"/>
              <a:t> olmasıdır.</a:t>
            </a:r>
            <a:br>
              <a:rPr lang="tr-TR" dirty="0"/>
            </a:br>
            <a:endParaRPr lang="tr-TR" dirty="0"/>
          </a:p>
          <a:p>
            <a:r>
              <a:rPr lang="tr-TR" b="1" dirty="0"/>
              <a:t>Arz fazlası veya </a:t>
            </a:r>
            <a:r>
              <a:rPr lang="tr-TR" dirty="0"/>
              <a:t>fazla Mevcut fiyatlarda arz edilen miktarın talep edilen miktardan daha </a:t>
            </a:r>
            <a:r>
              <a:rPr lang="tr-TR" dirty="0" err="1"/>
              <a:t>büyük</a:t>
            </a:r>
            <a:r>
              <a:rPr lang="tr-TR" dirty="0"/>
              <a:t> olmasıdır.</a:t>
            </a:r>
          </a:p>
          <a:p>
            <a:endParaRPr lang="tr-TR" dirty="0"/>
          </a:p>
          <a:p>
            <a:r>
              <a:rPr lang="tr-TR" dirty="0"/>
              <a:t>Denge arz: Talep ve arzın birbirine eşit olduğu ideal durumdur.</a:t>
            </a:r>
          </a:p>
        </p:txBody>
      </p:sp>
    </p:spTree>
    <p:extLst>
      <p:ext uri="{BB962C8B-B14F-4D97-AF65-F5344CB8AC3E}">
        <p14:creationId xmlns:p14="http://schemas.microsoft.com/office/powerpoint/2010/main" val="388409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02D3E93-185E-B744-BF98-733E5542E879}"/>
              </a:ext>
            </a:extLst>
          </p:cNvPr>
          <p:cNvSpPr>
            <a:spLocks noGrp="1"/>
          </p:cNvSpPr>
          <p:nvPr>
            <p:ph type="title"/>
          </p:nvPr>
        </p:nvSpPr>
        <p:spPr/>
        <p:txBody>
          <a:bodyPr/>
          <a:lstStyle/>
          <a:p>
            <a:r>
              <a:rPr lang="tr-TR" dirty="0"/>
              <a:t>Esneklik</a:t>
            </a:r>
          </a:p>
        </p:txBody>
      </p:sp>
      <p:sp>
        <p:nvSpPr>
          <p:cNvPr id="3" name="İçerik Yer Tutucusu 2">
            <a:extLst>
              <a:ext uri="{FF2B5EF4-FFF2-40B4-BE49-F238E27FC236}">
                <a16:creationId xmlns:a16="http://schemas.microsoft.com/office/drawing/2014/main" id="{C938D10A-AA31-C843-861A-AD69496C70B5}"/>
              </a:ext>
            </a:extLst>
          </p:cNvPr>
          <p:cNvSpPr>
            <a:spLocks noGrp="1"/>
          </p:cNvSpPr>
          <p:nvPr>
            <p:ph idx="1"/>
          </p:nvPr>
        </p:nvSpPr>
        <p:spPr/>
        <p:txBody>
          <a:bodyPr/>
          <a:lstStyle/>
          <a:p>
            <a:r>
              <a:rPr lang="tr-TR" dirty="0"/>
              <a:t>Talep esnekliği</a:t>
            </a:r>
          </a:p>
          <a:p>
            <a:r>
              <a:rPr lang="tr-TR" dirty="0"/>
              <a:t>Arz esnekliği</a:t>
            </a:r>
          </a:p>
          <a:p>
            <a:endParaRPr lang="tr-TR" dirty="0"/>
          </a:p>
          <a:p>
            <a:r>
              <a:rPr lang="tr-TR" dirty="0"/>
              <a:t>Esneklik= değişim (%) / Fiyat değişimi (%)</a:t>
            </a:r>
          </a:p>
        </p:txBody>
      </p:sp>
    </p:spTree>
    <p:extLst>
      <p:ext uri="{BB962C8B-B14F-4D97-AF65-F5344CB8AC3E}">
        <p14:creationId xmlns:p14="http://schemas.microsoft.com/office/powerpoint/2010/main" val="25950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5ABDB37-06BD-D74F-8CF2-940448D522A8}"/>
              </a:ext>
            </a:extLst>
          </p:cNvPr>
          <p:cNvSpPr>
            <a:spLocks noGrp="1"/>
          </p:cNvSpPr>
          <p:nvPr>
            <p:ph type="title"/>
          </p:nvPr>
        </p:nvSpPr>
        <p:spPr/>
        <p:txBody>
          <a:bodyPr/>
          <a:lstStyle/>
          <a:p>
            <a:r>
              <a:rPr lang="tr-TR" dirty="0"/>
              <a:t>Üretim</a:t>
            </a:r>
          </a:p>
        </p:txBody>
      </p:sp>
      <p:sp>
        <p:nvSpPr>
          <p:cNvPr id="3" name="İçerik Yer Tutucusu 2">
            <a:extLst>
              <a:ext uri="{FF2B5EF4-FFF2-40B4-BE49-F238E27FC236}">
                <a16:creationId xmlns:a16="http://schemas.microsoft.com/office/drawing/2014/main" id="{FD8F6AC6-0C04-7A4D-9195-739EEE532F2B}"/>
              </a:ext>
            </a:extLst>
          </p:cNvPr>
          <p:cNvSpPr>
            <a:spLocks noGrp="1"/>
          </p:cNvSpPr>
          <p:nvPr>
            <p:ph idx="1"/>
          </p:nvPr>
        </p:nvSpPr>
        <p:spPr/>
        <p:txBody>
          <a:bodyPr/>
          <a:lstStyle/>
          <a:p>
            <a:r>
              <a:rPr lang="tr-TR" dirty="0"/>
              <a:t>Amaç kâr maksimizasyonu</a:t>
            </a:r>
          </a:p>
          <a:p>
            <a:pPr lvl="1"/>
            <a:r>
              <a:rPr lang="tr-TR" dirty="0"/>
              <a:t>1. Ne kadar </a:t>
            </a:r>
            <a:r>
              <a:rPr lang="tr-TR" dirty="0" err="1"/>
              <a:t>çıktı</a:t>
            </a:r>
            <a:r>
              <a:rPr lang="tr-TR" dirty="0"/>
              <a:t> arz edilecek (</a:t>
            </a:r>
            <a:r>
              <a:rPr lang="tr-TR" dirty="0" err="1"/>
              <a:t>ürün</a:t>
            </a:r>
            <a:r>
              <a:rPr lang="tr-TR" dirty="0"/>
              <a:t> miktarı)</a:t>
            </a:r>
            <a:br>
              <a:rPr lang="tr-TR" dirty="0"/>
            </a:br>
            <a:r>
              <a:rPr lang="tr-TR" dirty="0"/>
              <a:t>2. </a:t>
            </a:r>
            <a:r>
              <a:rPr lang="tr-TR" dirty="0" err="1"/>
              <a:t>Çıktı</a:t>
            </a:r>
            <a:r>
              <a:rPr lang="tr-TR" dirty="0"/>
              <a:t> nasıl </a:t>
            </a:r>
            <a:r>
              <a:rPr lang="tr-TR" dirty="0" err="1"/>
              <a:t>üretilecek</a:t>
            </a:r>
            <a:r>
              <a:rPr lang="tr-TR" dirty="0"/>
              <a:t> (hangi </a:t>
            </a:r>
            <a:r>
              <a:rPr lang="tr-TR" dirty="0" err="1"/>
              <a:t>üretim</a:t>
            </a:r>
            <a:r>
              <a:rPr lang="tr-TR" dirty="0"/>
              <a:t> </a:t>
            </a:r>
            <a:r>
              <a:rPr lang="tr-TR" dirty="0" err="1"/>
              <a:t>tekniği</a:t>
            </a:r>
            <a:r>
              <a:rPr lang="tr-TR" dirty="0"/>
              <a:t>/teknolojisi kullanılacak) </a:t>
            </a:r>
          </a:p>
          <a:p>
            <a:pPr lvl="1"/>
            <a:r>
              <a:rPr lang="tr-TR" dirty="0"/>
              <a:t>3.Her girdiden ne kadar talep edilecek </a:t>
            </a:r>
          </a:p>
          <a:p>
            <a:pPr lvl="1"/>
            <a:endParaRPr lang="tr-TR" dirty="0"/>
          </a:p>
          <a:p>
            <a:r>
              <a:rPr lang="tr-TR" b="1" i="1" dirty="0" err="1"/>
              <a:t>kâr</a:t>
            </a:r>
            <a:r>
              <a:rPr lang="tr-TR" b="1" i="1" dirty="0"/>
              <a:t> = toplam gelir - toplam maliyet </a:t>
            </a:r>
            <a:endParaRPr lang="tr-TR" dirty="0"/>
          </a:p>
          <a:p>
            <a:endParaRPr lang="tr-TR" dirty="0"/>
          </a:p>
          <a:p>
            <a:endParaRPr lang="tr-TR" dirty="0"/>
          </a:p>
        </p:txBody>
      </p:sp>
    </p:spTree>
    <p:extLst>
      <p:ext uri="{BB962C8B-B14F-4D97-AF65-F5344CB8AC3E}">
        <p14:creationId xmlns:p14="http://schemas.microsoft.com/office/powerpoint/2010/main" val="437279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01AB80E-89B3-1844-84A2-5A1179364A3B}"/>
              </a:ext>
            </a:extLst>
          </p:cNvPr>
          <p:cNvSpPr>
            <a:spLocks noGrp="1"/>
          </p:cNvSpPr>
          <p:nvPr>
            <p:ph type="title"/>
          </p:nvPr>
        </p:nvSpPr>
        <p:spPr/>
        <p:txBody>
          <a:bodyPr/>
          <a:lstStyle/>
          <a:p>
            <a:r>
              <a:rPr lang="tr-TR" dirty="0"/>
              <a:t>Örnek</a:t>
            </a:r>
          </a:p>
        </p:txBody>
      </p:sp>
      <p:sp>
        <p:nvSpPr>
          <p:cNvPr id="3" name="İçerik Yer Tutucusu 2">
            <a:extLst>
              <a:ext uri="{FF2B5EF4-FFF2-40B4-BE49-F238E27FC236}">
                <a16:creationId xmlns:a16="http://schemas.microsoft.com/office/drawing/2014/main" id="{12950913-A849-8841-8BF4-097F7CA57D21}"/>
              </a:ext>
            </a:extLst>
          </p:cNvPr>
          <p:cNvSpPr>
            <a:spLocks noGrp="1"/>
          </p:cNvSpPr>
          <p:nvPr>
            <p:ph idx="1"/>
          </p:nvPr>
        </p:nvSpPr>
        <p:spPr/>
        <p:txBody>
          <a:bodyPr/>
          <a:lstStyle/>
          <a:p>
            <a:r>
              <a:rPr lang="tr-TR" dirty="0" err="1"/>
              <a:t>Sue</a:t>
            </a:r>
            <a:r>
              <a:rPr lang="tr-TR" dirty="0"/>
              <a:t> ve </a:t>
            </a:r>
            <a:r>
              <a:rPr lang="tr-TR" dirty="0" err="1"/>
              <a:t>Ann</a:t>
            </a:r>
            <a:r>
              <a:rPr lang="tr-TR" dirty="0"/>
              <a:t> </a:t>
            </a:r>
            <a:r>
              <a:rPr lang="tr-TR" dirty="0" err="1"/>
              <a:t>denver</a:t>
            </a:r>
            <a:r>
              <a:rPr lang="tr-TR" dirty="0"/>
              <a:t> havalimanında kemer satan bir iş kurarlar:</a:t>
            </a:r>
          </a:p>
          <a:p>
            <a:pPr lvl="1"/>
            <a:r>
              <a:rPr lang="tr-TR" dirty="0"/>
              <a:t>İş için özel üretim (</a:t>
            </a:r>
            <a:r>
              <a:rPr lang="tr-TR" dirty="0" err="1"/>
              <a:t>herşey</a:t>
            </a:r>
            <a:r>
              <a:rPr lang="tr-TR" dirty="0"/>
              <a:t> dahil 20.000 ₺) el arabasına ihtiyaçları var.</a:t>
            </a:r>
          </a:p>
          <a:p>
            <a:pPr lvl="1"/>
            <a:r>
              <a:rPr lang="tr-TR" dirty="0"/>
              <a:t>Her yıl 10 ₺ 3.000 kemer satmayı planlıyorlar.</a:t>
            </a:r>
          </a:p>
          <a:p>
            <a:pPr lvl="1"/>
            <a:r>
              <a:rPr lang="tr-TR" dirty="0"/>
              <a:t>Her kemerin üreticiden alınan maliyeti 5₺</a:t>
            </a:r>
          </a:p>
          <a:p>
            <a:pPr lvl="1"/>
            <a:r>
              <a:rPr lang="tr-TR" dirty="0"/>
              <a:t>Yıllık ücreti 14.000 ₺ bir tezgahtar çalışacak.</a:t>
            </a:r>
          </a:p>
          <a:p>
            <a:pPr lvl="1"/>
            <a:r>
              <a:rPr lang="tr-TR" dirty="0"/>
              <a:t>Beklentileri %10 (0,1) getiri (sabit şirket tahvili). Sermayeleri 20.000 $</a:t>
            </a:r>
          </a:p>
          <a:p>
            <a:pPr marL="502920" lvl="1" indent="0">
              <a:buNone/>
            </a:pPr>
            <a:endParaRPr lang="tr-TR" dirty="0"/>
          </a:p>
          <a:p>
            <a:pPr lvl="1"/>
            <a:endParaRPr lang="tr-TR" dirty="0"/>
          </a:p>
          <a:p>
            <a:pPr lvl="1"/>
            <a:r>
              <a:rPr lang="tr-TR" dirty="0"/>
              <a:t>Firma kâr elde </a:t>
            </a:r>
            <a:r>
              <a:rPr lang="tr-TR" dirty="0" err="1"/>
              <a:t>edilirmi</a:t>
            </a:r>
            <a:r>
              <a:rPr lang="tr-TR" dirty="0"/>
              <a:t>?</a:t>
            </a:r>
          </a:p>
          <a:p>
            <a:endParaRPr lang="tr-TR" dirty="0"/>
          </a:p>
          <a:p>
            <a:endParaRPr lang="tr-TR" dirty="0"/>
          </a:p>
        </p:txBody>
      </p:sp>
    </p:spTree>
    <p:extLst>
      <p:ext uri="{BB962C8B-B14F-4D97-AF65-F5344CB8AC3E}">
        <p14:creationId xmlns:p14="http://schemas.microsoft.com/office/powerpoint/2010/main" val="3023375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EDF4749-8B47-304D-B35A-867FA4482652}"/>
              </a:ext>
            </a:extLst>
          </p:cNvPr>
          <p:cNvSpPr>
            <a:spLocks noGrp="1"/>
          </p:cNvSpPr>
          <p:nvPr>
            <p:ph type="title"/>
          </p:nvPr>
        </p:nvSpPr>
        <p:spPr/>
        <p:txBody>
          <a:bodyPr/>
          <a:lstStyle/>
          <a:p>
            <a:r>
              <a:rPr lang="tr-TR" dirty="0"/>
              <a:t>Örnek</a:t>
            </a:r>
          </a:p>
        </p:txBody>
      </p:sp>
      <p:sp>
        <p:nvSpPr>
          <p:cNvPr id="3" name="İçerik Yer Tutucusu 2">
            <a:extLst>
              <a:ext uri="{FF2B5EF4-FFF2-40B4-BE49-F238E27FC236}">
                <a16:creationId xmlns:a16="http://schemas.microsoft.com/office/drawing/2014/main" id="{D0293626-C890-8245-A584-9AE7245F668E}"/>
              </a:ext>
            </a:extLst>
          </p:cNvPr>
          <p:cNvSpPr>
            <a:spLocks noGrp="1"/>
          </p:cNvSpPr>
          <p:nvPr>
            <p:ph idx="1"/>
          </p:nvPr>
        </p:nvSpPr>
        <p:spPr/>
        <p:txBody>
          <a:bodyPr/>
          <a:lstStyle/>
          <a:p>
            <a:r>
              <a:rPr lang="tr-TR" dirty="0"/>
              <a:t>5.slayttaki </a:t>
            </a:r>
            <a:r>
              <a:rPr lang="tr-TR" dirty="0" err="1"/>
              <a:t>marjinalizme</a:t>
            </a:r>
            <a:r>
              <a:rPr lang="tr-TR" dirty="0"/>
              <a:t> göre 20.000 sermaye ile tahvil alsaydı, 2000 </a:t>
            </a:r>
            <a:r>
              <a:rPr lang="tr-TR" dirty="0" err="1"/>
              <a:t>tl</a:t>
            </a:r>
            <a:r>
              <a:rPr lang="tr-TR" dirty="0"/>
              <a:t> gelir elde edecekti, bu fırsat maliyeti.</a:t>
            </a:r>
          </a:p>
          <a:p>
            <a:r>
              <a:rPr lang="tr-TR" dirty="0"/>
              <a:t>Toplam gelir.:30.000</a:t>
            </a:r>
          </a:p>
          <a:p>
            <a:r>
              <a:rPr lang="tr-TR" dirty="0"/>
              <a:t>Toplam gider: </a:t>
            </a:r>
            <a:r>
              <a:rPr lang="tr-TR" dirty="0" err="1"/>
              <a:t>arz+emek+fırsat</a:t>
            </a:r>
            <a:r>
              <a:rPr lang="tr-TR" dirty="0"/>
              <a:t> maliyeti</a:t>
            </a:r>
          </a:p>
          <a:p>
            <a:r>
              <a:rPr lang="tr-TR" dirty="0"/>
              <a:t>Kâr=30.000 – (15.000 + 14.000+2.000)</a:t>
            </a:r>
          </a:p>
          <a:p>
            <a:r>
              <a:rPr lang="tr-TR" dirty="0"/>
              <a:t>Kâr=-1.000</a:t>
            </a:r>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24D7EB43-8911-C14D-904F-2FE6C1074CEC}"/>
              </a:ext>
            </a:extLst>
          </p:cNvPr>
          <p:cNvPicPr>
            <a:picLocks noChangeAspect="1"/>
          </p:cNvPicPr>
          <p:nvPr/>
        </p:nvPicPr>
        <p:blipFill>
          <a:blip r:embed="rId2"/>
          <a:stretch>
            <a:fillRect/>
          </a:stretch>
        </p:blipFill>
        <p:spPr>
          <a:xfrm>
            <a:off x="3869268" y="4013362"/>
            <a:ext cx="4986442" cy="1711658"/>
          </a:xfrm>
          <a:prstGeom prst="rect">
            <a:avLst/>
          </a:prstGeom>
        </p:spPr>
      </p:pic>
    </p:spTree>
    <p:extLst>
      <p:ext uri="{BB962C8B-B14F-4D97-AF65-F5344CB8AC3E}">
        <p14:creationId xmlns:p14="http://schemas.microsoft.com/office/powerpoint/2010/main" val="2418408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3E1B2FF-ECEF-8B4F-8E3F-ECDAE005418D}"/>
              </a:ext>
            </a:extLst>
          </p:cNvPr>
          <p:cNvSpPr>
            <a:spLocks noGrp="1"/>
          </p:cNvSpPr>
          <p:nvPr>
            <p:ph type="title"/>
          </p:nvPr>
        </p:nvSpPr>
        <p:spPr/>
        <p:txBody>
          <a:bodyPr/>
          <a:lstStyle/>
          <a:p>
            <a:r>
              <a:rPr lang="tr-TR" dirty="0"/>
              <a:t>Değer</a:t>
            </a:r>
          </a:p>
        </p:txBody>
      </p:sp>
      <p:sp>
        <p:nvSpPr>
          <p:cNvPr id="3" name="İçerik Yer Tutucusu 2">
            <a:extLst>
              <a:ext uri="{FF2B5EF4-FFF2-40B4-BE49-F238E27FC236}">
                <a16:creationId xmlns:a16="http://schemas.microsoft.com/office/drawing/2014/main" id="{7FE6A6E1-F974-ED44-85C7-32C5EC490ECA}"/>
              </a:ext>
            </a:extLst>
          </p:cNvPr>
          <p:cNvSpPr>
            <a:spLocks noGrp="1"/>
          </p:cNvSpPr>
          <p:nvPr>
            <p:ph idx="1"/>
          </p:nvPr>
        </p:nvSpPr>
        <p:spPr/>
        <p:txBody>
          <a:bodyPr/>
          <a:lstStyle/>
          <a:p>
            <a:r>
              <a:rPr lang="tr-TR" dirty="0" err="1"/>
              <a:t>Değer</a:t>
            </a:r>
            <a:r>
              <a:rPr lang="tr-TR" dirty="0"/>
              <a:t>, bir mal veya hizmeti elde etmek </a:t>
            </a:r>
            <a:r>
              <a:rPr lang="tr-TR" dirty="0" err="1"/>
              <a:t>için</a:t>
            </a:r>
            <a:r>
              <a:rPr lang="tr-TR" dirty="0"/>
              <a:t> </a:t>
            </a:r>
            <a:r>
              <a:rPr lang="tr-TR" dirty="0" err="1"/>
              <a:t>ödenen</a:t>
            </a:r>
            <a:r>
              <a:rPr lang="tr-TR" dirty="0"/>
              <a:t> bedeldir. </a:t>
            </a:r>
          </a:p>
          <a:p>
            <a:endParaRPr lang="tr-TR" dirty="0"/>
          </a:p>
          <a:p>
            <a:r>
              <a:rPr lang="tr-TR" dirty="0"/>
              <a:t>Bir malın fiyatı her zaman onun hakiki maliyetini, </a:t>
            </a:r>
            <a:r>
              <a:rPr lang="tr-TR" dirty="0" err="1"/>
              <a:t>değerini</a:t>
            </a:r>
            <a:r>
              <a:rPr lang="tr-TR" dirty="0"/>
              <a:t> </a:t>
            </a:r>
            <a:r>
              <a:rPr lang="tr-TR" dirty="0" err="1"/>
              <a:t>göstermez</a:t>
            </a:r>
            <a:r>
              <a:rPr lang="tr-TR" dirty="0"/>
              <a:t>.</a:t>
            </a:r>
          </a:p>
          <a:p>
            <a:endParaRPr lang="tr-TR" dirty="0"/>
          </a:p>
          <a:p>
            <a:pPr algn="just"/>
            <a:r>
              <a:rPr lang="tr-TR" dirty="0"/>
              <a:t>Serbest piyasa ekonomilerinde fiyat arz-talebe </a:t>
            </a:r>
            <a:r>
              <a:rPr lang="tr-TR" dirty="0" err="1"/>
              <a:t>göre</a:t>
            </a:r>
            <a:r>
              <a:rPr lang="tr-TR" dirty="0"/>
              <a:t> belirlenirken, </a:t>
            </a:r>
            <a:r>
              <a:rPr lang="tr-TR" dirty="0" err="1"/>
              <a:t>kontrollu</a:t>
            </a:r>
            <a:r>
              <a:rPr lang="tr-TR" dirty="0"/>
              <a:t>̈ ekonomilerde, kontrol ve </a:t>
            </a:r>
            <a:r>
              <a:rPr lang="tr-TR" dirty="0" err="1"/>
              <a:t>hükümet</a:t>
            </a:r>
            <a:r>
              <a:rPr lang="tr-TR" dirty="0"/>
              <a:t> </a:t>
            </a:r>
            <a:r>
              <a:rPr lang="tr-TR" dirty="0" err="1"/>
              <a:t>müdahaleleri</a:t>
            </a:r>
            <a:r>
              <a:rPr lang="tr-TR" dirty="0"/>
              <a:t> oranında </a:t>
            </a:r>
            <a:r>
              <a:rPr lang="tr-TR" dirty="0" err="1"/>
              <a:t>etkilenmis</a:t>
            </a:r>
            <a:r>
              <a:rPr lang="tr-TR" dirty="0"/>
              <a:t>̧ olarak </a:t>
            </a:r>
            <a:r>
              <a:rPr lang="tr-TR" dirty="0" err="1"/>
              <a:t>piyasa-yönetim</a:t>
            </a:r>
            <a:r>
              <a:rPr lang="tr-TR" dirty="0"/>
              <a:t> tarafından </a:t>
            </a:r>
            <a:r>
              <a:rPr lang="tr-TR" dirty="0" err="1"/>
              <a:t>oluşturulur</a:t>
            </a:r>
            <a:r>
              <a:rPr lang="tr-TR" dirty="0"/>
              <a:t>. </a:t>
            </a:r>
          </a:p>
          <a:p>
            <a:endParaRPr lang="tr-TR" dirty="0"/>
          </a:p>
          <a:p>
            <a:endParaRPr lang="tr-TR" dirty="0"/>
          </a:p>
        </p:txBody>
      </p:sp>
    </p:spTree>
    <p:extLst>
      <p:ext uri="{BB962C8B-B14F-4D97-AF65-F5344CB8AC3E}">
        <p14:creationId xmlns:p14="http://schemas.microsoft.com/office/powerpoint/2010/main" val="21434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ADAD68F-52E6-0949-8F9A-02A9E46B64FB}"/>
              </a:ext>
            </a:extLst>
          </p:cNvPr>
          <p:cNvSpPr>
            <a:spLocks noGrp="1"/>
          </p:cNvSpPr>
          <p:nvPr>
            <p:ph type="title"/>
          </p:nvPr>
        </p:nvSpPr>
        <p:spPr/>
        <p:txBody>
          <a:bodyPr/>
          <a:lstStyle/>
          <a:p>
            <a:r>
              <a:rPr lang="tr-TR" dirty="0"/>
              <a:t>Ders İçeriği</a:t>
            </a:r>
          </a:p>
        </p:txBody>
      </p:sp>
      <p:sp>
        <p:nvSpPr>
          <p:cNvPr id="3" name="İçerik Yer Tutucusu 2">
            <a:extLst>
              <a:ext uri="{FF2B5EF4-FFF2-40B4-BE49-F238E27FC236}">
                <a16:creationId xmlns:a16="http://schemas.microsoft.com/office/drawing/2014/main" id="{B420CAE2-4E07-8444-8D4A-C05B1EF96515}"/>
              </a:ext>
            </a:extLst>
          </p:cNvPr>
          <p:cNvSpPr>
            <a:spLocks noGrp="1"/>
          </p:cNvSpPr>
          <p:nvPr>
            <p:ph idx="1"/>
          </p:nvPr>
        </p:nvSpPr>
        <p:spPr/>
        <p:txBody>
          <a:bodyPr/>
          <a:lstStyle/>
          <a:p>
            <a:r>
              <a:rPr lang="tr-TR" dirty="0"/>
              <a:t>Ders beş ana bölümden oluşacaktır. </a:t>
            </a:r>
          </a:p>
          <a:p>
            <a:endParaRPr lang="tr-TR" dirty="0"/>
          </a:p>
          <a:p>
            <a:r>
              <a:rPr lang="tr-TR" dirty="0"/>
              <a:t>1) Yazılım mühendisliği ekonomisi temelleri</a:t>
            </a:r>
          </a:p>
          <a:p>
            <a:endParaRPr lang="tr-TR" dirty="0"/>
          </a:p>
          <a:p>
            <a:r>
              <a:rPr lang="tr-TR" dirty="0"/>
              <a:t>2) Ekonomi yaşam döngüsü</a:t>
            </a:r>
          </a:p>
          <a:p>
            <a:endParaRPr lang="tr-TR" dirty="0"/>
          </a:p>
          <a:p>
            <a:r>
              <a:rPr lang="tr-TR" dirty="0"/>
              <a:t>3) Risk ve belirsizlikler</a:t>
            </a:r>
          </a:p>
          <a:p>
            <a:endParaRPr lang="tr-TR" dirty="0"/>
          </a:p>
          <a:p>
            <a:r>
              <a:rPr lang="tr-TR" dirty="0"/>
              <a:t>4) Yazılım mühendisliği ekonomisi analiz metotları</a:t>
            </a:r>
          </a:p>
          <a:p>
            <a:endParaRPr lang="tr-TR" dirty="0"/>
          </a:p>
          <a:p>
            <a:r>
              <a:rPr lang="tr-TR" dirty="0"/>
              <a:t>5) Yazılım mühendisliği ekosistem yaşam döngüsü</a:t>
            </a:r>
          </a:p>
        </p:txBody>
      </p:sp>
    </p:spTree>
    <p:extLst>
      <p:ext uri="{BB962C8B-B14F-4D97-AF65-F5344CB8AC3E}">
        <p14:creationId xmlns:p14="http://schemas.microsoft.com/office/powerpoint/2010/main" val="1819712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DDFAC87-9045-9649-82F9-B826B946C2E9}"/>
              </a:ext>
            </a:extLst>
          </p:cNvPr>
          <p:cNvSpPr>
            <a:spLocks noGrp="1"/>
          </p:cNvSpPr>
          <p:nvPr>
            <p:ph type="title"/>
          </p:nvPr>
        </p:nvSpPr>
        <p:spPr/>
        <p:txBody>
          <a:bodyPr/>
          <a:lstStyle/>
          <a:p>
            <a:r>
              <a:rPr lang="tr-TR" dirty="0"/>
              <a:t>Para</a:t>
            </a:r>
          </a:p>
        </p:txBody>
      </p:sp>
      <p:sp>
        <p:nvSpPr>
          <p:cNvPr id="3" name="İçerik Yer Tutucusu 2">
            <a:extLst>
              <a:ext uri="{FF2B5EF4-FFF2-40B4-BE49-F238E27FC236}">
                <a16:creationId xmlns:a16="http://schemas.microsoft.com/office/drawing/2014/main" id="{C08D35AD-FFD3-8240-91C5-6C86D82F142A}"/>
              </a:ext>
            </a:extLst>
          </p:cNvPr>
          <p:cNvSpPr>
            <a:spLocks noGrp="1"/>
          </p:cNvSpPr>
          <p:nvPr>
            <p:ph idx="1"/>
          </p:nvPr>
        </p:nvSpPr>
        <p:spPr/>
        <p:txBody>
          <a:bodyPr/>
          <a:lstStyle/>
          <a:p>
            <a:r>
              <a:rPr lang="tr-TR" dirty="0"/>
              <a:t>Para </a:t>
            </a:r>
            <a:r>
              <a:rPr lang="tr-TR" dirty="0" err="1"/>
              <a:t>aşağıdaki</a:t>
            </a:r>
            <a:r>
              <a:rPr lang="tr-TR" dirty="0"/>
              <a:t> fonksiyonlara sahiptir:</a:t>
            </a:r>
            <a:br>
              <a:rPr lang="tr-TR" dirty="0"/>
            </a:br>
            <a:r>
              <a:rPr lang="tr-TR" dirty="0"/>
              <a:t>– Para </a:t>
            </a:r>
            <a:r>
              <a:rPr lang="tr-TR" dirty="0" err="1"/>
              <a:t>değişim</a:t>
            </a:r>
            <a:r>
              <a:rPr lang="tr-TR" dirty="0"/>
              <a:t> aracıdır.</a:t>
            </a:r>
            <a:br>
              <a:rPr lang="tr-TR" dirty="0"/>
            </a:br>
            <a:r>
              <a:rPr lang="tr-TR" dirty="0"/>
              <a:t>– Para </a:t>
            </a:r>
            <a:r>
              <a:rPr lang="tr-TR" dirty="0" err="1"/>
              <a:t>değer</a:t>
            </a:r>
            <a:r>
              <a:rPr lang="tr-TR" dirty="0"/>
              <a:t> </a:t>
            </a:r>
            <a:r>
              <a:rPr lang="tr-TR" dirty="0" err="1"/>
              <a:t>ölçüsüdür</a:t>
            </a:r>
            <a:r>
              <a:rPr lang="tr-TR" dirty="0"/>
              <a:t>.</a:t>
            </a:r>
            <a:br>
              <a:rPr lang="tr-TR" dirty="0"/>
            </a:br>
            <a:r>
              <a:rPr lang="tr-TR" dirty="0"/>
              <a:t>– Para </a:t>
            </a:r>
            <a:r>
              <a:rPr lang="tr-TR" dirty="0" err="1"/>
              <a:t>değer</a:t>
            </a:r>
            <a:r>
              <a:rPr lang="tr-TR" dirty="0"/>
              <a:t> saklama, tasarruf etme aracıdır. – Para </a:t>
            </a:r>
            <a:r>
              <a:rPr lang="tr-TR" dirty="0" err="1"/>
              <a:t>borc</a:t>
            </a:r>
            <a:r>
              <a:rPr lang="tr-TR" dirty="0"/>
              <a:t>̧ </a:t>
            </a:r>
            <a:r>
              <a:rPr lang="tr-TR" dirty="0" err="1"/>
              <a:t>ödeme</a:t>
            </a:r>
            <a:r>
              <a:rPr lang="tr-TR" dirty="0"/>
              <a:t> aracıdır. </a:t>
            </a:r>
          </a:p>
          <a:p>
            <a:endParaRPr lang="tr-TR" dirty="0"/>
          </a:p>
        </p:txBody>
      </p:sp>
    </p:spTree>
    <p:extLst>
      <p:ext uri="{BB962C8B-B14F-4D97-AF65-F5344CB8AC3E}">
        <p14:creationId xmlns:p14="http://schemas.microsoft.com/office/powerpoint/2010/main" val="2150142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31C57CF-23EE-6D44-B7D8-AB40BAEFA0F5}"/>
              </a:ext>
            </a:extLst>
          </p:cNvPr>
          <p:cNvSpPr>
            <a:spLocks noGrp="1"/>
          </p:cNvSpPr>
          <p:nvPr>
            <p:ph type="title"/>
          </p:nvPr>
        </p:nvSpPr>
        <p:spPr/>
        <p:txBody>
          <a:bodyPr/>
          <a:lstStyle/>
          <a:p>
            <a:r>
              <a:rPr lang="tr-TR" dirty="0"/>
              <a:t>Pazar ve fiyat</a:t>
            </a:r>
          </a:p>
        </p:txBody>
      </p:sp>
      <p:sp>
        <p:nvSpPr>
          <p:cNvPr id="3" name="İçerik Yer Tutucusu 2">
            <a:extLst>
              <a:ext uri="{FF2B5EF4-FFF2-40B4-BE49-F238E27FC236}">
                <a16:creationId xmlns:a16="http://schemas.microsoft.com/office/drawing/2014/main" id="{0961B9D8-3FE6-7B4B-9FF3-0751B5B1E9EE}"/>
              </a:ext>
            </a:extLst>
          </p:cNvPr>
          <p:cNvSpPr>
            <a:spLocks noGrp="1"/>
          </p:cNvSpPr>
          <p:nvPr>
            <p:ph idx="1"/>
          </p:nvPr>
        </p:nvSpPr>
        <p:spPr/>
        <p:txBody>
          <a:bodyPr/>
          <a:lstStyle/>
          <a:p>
            <a:r>
              <a:rPr lang="tr-TR" dirty="0" err="1"/>
              <a:t>İnsanlar</a:t>
            </a:r>
            <a:r>
              <a:rPr lang="tr-TR" dirty="0"/>
              <a:t> bazı </a:t>
            </a:r>
            <a:r>
              <a:rPr lang="tr-TR" dirty="0" err="1"/>
              <a:t>ihtiyaçlarını</a:t>
            </a:r>
            <a:r>
              <a:rPr lang="tr-TR" dirty="0"/>
              <a:t> </a:t>
            </a:r>
            <a:r>
              <a:rPr lang="tr-TR" dirty="0" err="1"/>
              <a:t>karşılamak</a:t>
            </a:r>
            <a:r>
              <a:rPr lang="tr-TR" dirty="0"/>
              <a:t> </a:t>
            </a:r>
            <a:r>
              <a:rPr lang="tr-TR" dirty="0" err="1"/>
              <a:t>üzere</a:t>
            </a:r>
            <a:r>
              <a:rPr lang="tr-TR" dirty="0"/>
              <a:t> ellerindeki malları </a:t>
            </a:r>
            <a:r>
              <a:rPr lang="tr-TR" dirty="0" err="1"/>
              <a:t>ihtiyac</a:t>
            </a:r>
            <a:r>
              <a:rPr lang="tr-TR" dirty="0"/>
              <a:t>̧ duydukları mallarla </a:t>
            </a:r>
            <a:r>
              <a:rPr lang="tr-TR" dirty="0" err="1"/>
              <a:t>değiştirirler</a:t>
            </a:r>
            <a:r>
              <a:rPr lang="tr-TR" dirty="0"/>
              <a:t>. </a:t>
            </a:r>
          </a:p>
          <a:p>
            <a:pPr lvl="1"/>
            <a:r>
              <a:rPr lang="tr-TR" dirty="0"/>
              <a:t>– </a:t>
            </a:r>
            <a:r>
              <a:rPr lang="tr-TR" dirty="0" err="1"/>
              <a:t>sosyo</a:t>
            </a:r>
            <a:r>
              <a:rPr lang="tr-TR" dirty="0"/>
              <a:t>-ekonomik politikalar,</a:t>
            </a:r>
            <a:br>
              <a:rPr lang="tr-TR" dirty="0"/>
            </a:br>
            <a:r>
              <a:rPr lang="tr-TR" dirty="0"/>
              <a:t>– </a:t>
            </a:r>
            <a:r>
              <a:rPr lang="tr-TR" dirty="0" err="1"/>
              <a:t>alışkanlıklar</a:t>
            </a:r>
            <a:r>
              <a:rPr lang="tr-TR" dirty="0"/>
              <a:t>,</a:t>
            </a:r>
            <a:br>
              <a:rPr lang="tr-TR" dirty="0"/>
            </a:br>
            <a:r>
              <a:rPr lang="tr-TR" dirty="0"/>
              <a:t>– iklim, </a:t>
            </a:r>
          </a:p>
          <a:p>
            <a:pPr lvl="1"/>
            <a:r>
              <a:rPr lang="tr-TR" dirty="0"/>
              <a:t>– </a:t>
            </a:r>
            <a:r>
              <a:rPr lang="tr-TR" dirty="0" err="1"/>
              <a:t>çevre</a:t>
            </a:r>
            <a:r>
              <a:rPr lang="tr-TR" dirty="0"/>
              <a:t> gibi </a:t>
            </a:r>
            <a:r>
              <a:rPr lang="tr-TR" dirty="0" err="1"/>
              <a:t>faktörler</a:t>
            </a:r>
            <a:r>
              <a:rPr lang="tr-TR" dirty="0"/>
              <a:t> etkilemektedir .</a:t>
            </a:r>
          </a:p>
          <a:p>
            <a:pPr lvl="1"/>
            <a:endParaRPr lang="tr-TR" dirty="0"/>
          </a:p>
          <a:p>
            <a:endParaRPr lang="tr-TR" dirty="0"/>
          </a:p>
        </p:txBody>
      </p:sp>
    </p:spTree>
    <p:extLst>
      <p:ext uri="{BB962C8B-B14F-4D97-AF65-F5344CB8AC3E}">
        <p14:creationId xmlns:p14="http://schemas.microsoft.com/office/powerpoint/2010/main" val="1187822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ADDC61E-709D-8542-A77A-0A4DBF18FD32}"/>
              </a:ext>
            </a:extLst>
          </p:cNvPr>
          <p:cNvSpPr>
            <a:spLocks noGrp="1"/>
          </p:cNvSpPr>
          <p:nvPr>
            <p:ph type="title"/>
          </p:nvPr>
        </p:nvSpPr>
        <p:spPr/>
        <p:txBody>
          <a:bodyPr/>
          <a:lstStyle/>
          <a:p>
            <a:r>
              <a:rPr lang="tr-TR" dirty="0"/>
              <a:t>Döviz kurları</a:t>
            </a:r>
          </a:p>
        </p:txBody>
      </p:sp>
      <p:sp>
        <p:nvSpPr>
          <p:cNvPr id="3" name="İçerik Yer Tutucusu 2">
            <a:extLst>
              <a:ext uri="{FF2B5EF4-FFF2-40B4-BE49-F238E27FC236}">
                <a16:creationId xmlns:a16="http://schemas.microsoft.com/office/drawing/2014/main" id="{61603C98-8D36-8341-BF97-1E9811E0216D}"/>
              </a:ext>
            </a:extLst>
          </p:cNvPr>
          <p:cNvSpPr>
            <a:spLocks noGrp="1"/>
          </p:cNvSpPr>
          <p:nvPr>
            <p:ph idx="1"/>
          </p:nvPr>
        </p:nvSpPr>
        <p:spPr/>
        <p:txBody>
          <a:bodyPr/>
          <a:lstStyle/>
          <a:p>
            <a:r>
              <a:rPr lang="tr-TR" dirty="0"/>
              <a:t>Yabancı paraların fiyatına </a:t>
            </a:r>
            <a:r>
              <a:rPr lang="tr-TR" dirty="0" err="1"/>
              <a:t>döviz</a:t>
            </a:r>
            <a:r>
              <a:rPr lang="tr-TR" dirty="0"/>
              <a:t> kuru veya </a:t>
            </a:r>
            <a:r>
              <a:rPr lang="tr-TR" dirty="0" err="1"/>
              <a:t>döviz</a:t>
            </a:r>
            <a:r>
              <a:rPr lang="tr-TR" dirty="0"/>
              <a:t> fiyatı denir. </a:t>
            </a:r>
            <a:r>
              <a:rPr lang="tr-TR" dirty="0" err="1"/>
              <a:t>Döviz</a:t>
            </a:r>
            <a:r>
              <a:rPr lang="tr-TR" dirty="0"/>
              <a:t> kuru, iki </a:t>
            </a:r>
            <a:r>
              <a:rPr lang="tr-TR" dirty="0" err="1"/>
              <a:t>ülke</a:t>
            </a:r>
            <a:r>
              <a:rPr lang="tr-TR" dirty="0"/>
              <a:t> parası arasındaki </a:t>
            </a:r>
            <a:r>
              <a:rPr lang="tr-TR" dirty="0" err="1"/>
              <a:t>değişim</a:t>
            </a:r>
            <a:r>
              <a:rPr lang="tr-TR" dirty="0"/>
              <a:t> oranıdır. </a:t>
            </a:r>
          </a:p>
          <a:p>
            <a:r>
              <a:rPr lang="tr-TR" dirty="0" err="1"/>
              <a:t>Döviz</a:t>
            </a:r>
            <a:r>
              <a:rPr lang="tr-TR" dirty="0"/>
              <a:t> kurunu belirleyen </a:t>
            </a:r>
            <a:r>
              <a:rPr lang="tr-TR" dirty="0" err="1"/>
              <a:t>üc</a:t>
            </a:r>
            <a:r>
              <a:rPr lang="tr-TR" dirty="0"/>
              <a:t>̧ sistem mevcuttur:</a:t>
            </a:r>
          </a:p>
          <a:p>
            <a:pPr lvl="1"/>
            <a:r>
              <a:rPr lang="tr-TR" dirty="0"/>
              <a:t> Sabit kur sistemi</a:t>
            </a:r>
          </a:p>
          <a:p>
            <a:pPr lvl="1"/>
            <a:r>
              <a:rPr lang="tr-TR" dirty="0"/>
              <a:t> Serbest kur sistemi</a:t>
            </a:r>
          </a:p>
          <a:p>
            <a:pPr lvl="1"/>
            <a:r>
              <a:rPr lang="tr-TR" dirty="0"/>
              <a:t> Karma kur sistemi </a:t>
            </a:r>
          </a:p>
          <a:p>
            <a:endParaRPr lang="tr-TR" dirty="0"/>
          </a:p>
        </p:txBody>
      </p:sp>
    </p:spTree>
    <p:extLst>
      <p:ext uri="{BB962C8B-B14F-4D97-AF65-F5344CB8AC3E}">
        <p14:creationId xmlns:p14="http://schemas.microsoft.com/office/powerpoint/2010/main" val="3219370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958C299-F820-9B48-B6D4-157AA971CB6F}"/>
              </a:ext>
            </a:extLst>
          </p:cNvPr>
          <p:cNvSpPr>
            <a:spLocks noGrp="1"/>
          </p:cNvSpPr>
          <p:nvPr>
            <p:ph type="title"/>
          </p:nvPr>
        </p:nvSpPr>
        <p:spPr/>
        <p:txBody>
          <a:bodyPr/>
          <a:lstStyle/>
          <a:p>
            <a:r>
              <a:rPr lang="tr-TR" dirty="0"/>
              <a:t>Parite</a:t>
            </a:r>
          </a:p>
        </p:txBody>
      </p:sp>
      <p:sp>
        <p:nvSpPr>
          <p:cNvPr id="3" name="İçerik Yer Tutucusu 2">
            <a:extLst>
              <a:ext uri="{FF2B5EF4-FFF2-40B4-BE49-F238E27FC236}">
                <a16:creationId xmlns:a16="http://schemas.microsoft.com/office/drawing/2014/main" id="{1E92CD34-FA4E-2849-8E9E-FB64D985A06D}"/>
              </a:ext>
            </a:extLst>
          </p:cNvPr>
          <p:cNvSpPr>
            <a:spLocks noGrp="1"/>
          </p:cNvSpPr>
          <p:nvPr>
            <p:ph idx="1"/>
          </p:nvPr>
        </p:nvSpPr>
        <p:spPr/>
        <p:txBody>
          <a:bodyPr/>
          <a:lstStyle/>
          <a:p>
            <a:r>
              <a:rPr lang="tr-TR" dirty="0"/>
              <a:t>İki ülke parası arasındaki oransal ifadedir.</a:t>
            </a:r>
          </a:p>
        </p:txBody>
      </p:sp>
    </p:spTree>
    <p:extLst>
      <p:ext uri="{BB962C8B-B14F-4D97-AF65-F5344CB8AC3E}">
        <p14:creationId xmlns:p14="http://schemas.microsoft.com/office/powerpoint/2010/main" val="925099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1C9D536-39C3-EC4C-8F1A-EA8DB5FB7DCF}"/>
              </a:ext>
            </a:extLst>
          </p:cNvPr>
          <p:cNvSpPr>
            <a:spLocks noGrp="1"/>
          </p:cNvSpPr>
          <p:nvPr>
            <p:ph type="title"/>
          </p:nvPr>
        </p:nvSpPr>
        <p:spPr/>
        <p:txBody>
          <a:bodyPr/>
          <a:lstStyle/>
          <a:p>
            <a:r>
              <a:rPr lang="tr-TR" dirty="0"/>
              <a:t>Milli gelir</a:t>
            </a:r>
          </a:p>
        </p:txBody>
      </p:sp>
      <p:sp>
        <p:nvSpPr>
          <p:cNvPr id="3" name="İçerik Yer Tutucusu 2">
            <a:extLst>
              <a:ext uri="{FF2B5EF4-FFF2-40B4-BE49-F238E27FC236}">
                <a16:creationId xmlns:a16="http://schemas.microsoft.com/office/drawing/2014/main" id="{5D7A5305-D553-BF42-8985-3A24AC1838A8}"/>
              </a:ext>
            </a:extLst>
          </p:cNvPr>
          <p:cNvSpPr>
            <a:spLocks noGrp="1"/>
          </p:cNvSpPr>
          <p:nvPr>
            <p:ph idx="1"/>
          </p:nvPr>
        </p:nvSpPr>
        <p:spPr/>
        <p:txBody>
          <a:bodyPr/>
          <a:lstStyle/>
          <a:p>
            <a:pPr algn="just"/>
            <a:r>
              <a:rPr lang="tr-TR" dirty="0"/>
              <a:t>Milli ekonomide </a:t>
            </a:r>
            <a:r>
              <a:rPr lang="tr-TR" dirty="0" err="1"/>
              <a:t>faktör</a:t>
            </a:r>
            <a:r>
              <a:rPr lang="tr-TR" dirty="0"/>
              <a:t> sahibi olan ve </a:t>
            </a:r>
            <a:r>
              <a:rPr lang="tr-TR" dirty="0" err="1"/>
              <a:t>üretime</a:t>
            </a:r>
            <a:r>
              <a:rPr lang="tr-TR" dirty="0"/>
              <a:t> katılan bireylerin bir yıllık </a:t>
            </a:r>
            <a:r>
              <a:rPr lang="tr-TR" dirty="0" err="1"/>
              <a:t>süre</a:t>
            </a:r>
            <a:r>
              <a:rPr lang="tr-TR" dirty="0"/>
              <a:t> </a:t>
            </a:r>
            <a:r>
              <a:rPr lang="tr-TR" dirty="0" err="1"/>
              <a:t>içerisinde</a:t>
            </a:r>
            <a:r>
              <a:rPr lang="tr-TR" dirty="0"/>
              <a:t> </a:t>
            </a:r>
            <a:r>
              <a:rPr lang="tr-TR" dirty="0" err="1"/>
              <a:t>ürettikleri</a:t>
            </a:r>
            <a:r>
              <a:rPr lang="tr-TR" dirty="0"/>
              <a:t> nihai mal ve hizmetlerin parasal </a:t>
            </a:r>
            <a:r>
              <a:rPr lang="tr-TR" dirty="0" err="1"/>
              <a:t>değerlerin</a:t>
            </a:r>
            <a:r>
              <a:rPr lang="tr-TR" dirty="0"/>
              <a:t> toplamına gayri safi milli hasıla (GSMH) denilmektedir.</a:t>
            </a:r>
          </a:p>
          <a:p>
            <a:pPr algn="just"/>
            <a:r>
              <a:rPr lang="tr-TR" dirty="0"/>
              <a:t>Gayri safi milli hasıla, bir ekonominin </a:t>
            </a:r>
            <a:r>
              <a:rPr lang="tr-TR" dirty="0" err="1"/>
              <a:t>üretim</a:t>
            </a:r>
            <a:r>
              <a:rPr lang="tr-TR" dirty="0"/>
              <a:t> </a:t>
            </a:r>
            <a:r>
              <a:rPr lang="tr-TR" dirty="0" err="1"/>
              <a:t>gücünu</a:t>
            </a:r>
            <a:r>
              <a:rPr lang="tr-TR" dirty="0"/>
              <a:t>̈ </a:t>
            </a:r>
            <a:r>
              <a:rPr lang="tr-TR" dirty="0" err="1"/>
              <a:t>gösterir</a:t>
            </a:r>
            <a:r>
              <a:rPr lang="tr-TR" dirty="0"/>
              <a:t>. </a:t>
            </a:r>
          </a:p>
          <a:p>
            <a:pPr algn="just"/>
            <a:r>
              <a:rPr lang="tr-TR" dirty="0"/>
              <a:t>Safi milli hasıladan vasıtalı vergilerin </a:t>
            </a:r>
            <a:r>
              <a:rPr lang="tr-TR" dirty="0" err="1"/>
              <a:t>düşülmesi</a:t>
            </a:r>
            <a:r>
              <a:rPr lang="tr-TR" dirty="0"/>
              <a:t> suretiyle hesaplanan gelire milli gelir (MG) denir. </a:t>
            </a:r>
          </a:p>
          <a:p>
            <a:pPr algn="just"/>
            <a:r>
              <a:rPr lang="tr-TR" dirty="0"/>
              <a:t>Bir </a:t>
            </a:r>
            <a:r>
              <a:rPr lang="tr-TR" dirty="0" err="1"/>
              <a:t>ülkenin</a:t>
            </a:r>
            <a:r>
              <a:rPr lang="tr-TR" dirty="0"/>
              <a:t> milli gelirinin o </a:t>
            </a:r>
            <a:r>
              <a:rPr lang="tr-TR" dirty="0" err="1"/>
              <a:t>ülkenin</a:t>
            </a:r>
            <a:r>
              <a:rPr lang="tr-TR" dirty="0"/>
              <a:t> </a:t>
            </a:r>
            <a:r>
              <a:rPr lang="tr-TR" dirty="0" err="1"/>
              <a:t>nüfusuna</a:t>
            </a:r>
            <a:r>
              <a:rPr lang="tr-TR" dirty="0"/>
              <a:t> oranlanarak buluna gelire fert </a:t>
            </a:r>
            <a:r>
              <a:rPr lang="tr-TR" dirty="0" err="1"/>
              <a:t>başına</a:t>
            </a:r>
            <a:r>
              <a:rPr lang="tr-TR" dirty="0"/>
              <a:t> milli gelir denir. </a:t>
            </a:r>
          </a:p>
          <a:p>
            <a:endParaRPr lang="tr-TR" dirty="0"/>
          </a:p>
        </p:txBody>
      </p:sp>
    </p:spTree>
    <p:extLst>
      <p:ext uri="{BB962C8B-B14F-4D97-AF65-F5344CB8AC3E}">
        <p14:creationId xmlns:p14="http://schemas.microsoft.com/office/powerpoint/2010/main" val="4275814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D71DACC-1C92-2D4D-B601-606FC13B7ECD}"/>
              </a:ext>
            </a:extLst>
          </p:cNvPr>
          <p:cNvSpPr>
            <a:spLocks noGrp="1"/>
          </p:cNvSpPr>
          <p:nvPr>
            <p:ph type="title"/>
          </p:nvPr>
        </p:nvSpPr>
        <p:spPr/>
        <p:txBody>
          <a:bodyPr/>
          <a:lstStyle/>
          <a:p>
            <a:r>
              <a:rPr lang="tr-TR" dirty="0"/>
              <a:t>Satın alma gücü paritesi</a:t>
            </a:r>
          </a:p>
        </p:txBody>
      </p:sp>
      <p:sp>
        <p:nvSpPr>
          <p:cNvPr id="3" name="İçerik Yer Tutucusu 2">
            <a:extLst>
              <a:ext uri="{FF2B5EF4-FFF2-40B4-BE49-F238E27FC236}">
                <a16:creationId xmlns:a16="http://schemas.microsoft.com/office/drawing/2014/main" id="{7F25B908-05D1-884B-A338-1A084E52B7FA}"/>
              </a:ext>
            </a:extLst>
          </p:cNvPr>
          <p:cNvSpPr>
            <a:spLocks noGrp="1"/>
          </p:cNvSpPr>
          <p:nvPr>
            <p:ph idx="1"/>
          </p:nvPr>
        </p:nvSpPr>
        <p:spPr/>
        <p:txBody>
          <a:bodyPr/>
          <a:lstStyle/>
          <a:p>
            <a:pPr algn="just"/>
            <a:r>
              <a:rPr lang="tr-TR" dirty="0" err="1"/>
              <a:t>Satınalma</a:t>
            </a:r>
            <a:r>
              <a:rPr lang="tr-TR" dirty="0"/>
              <a:t> </a:t>
            </a:r>
            <a:r>
              <a:rPr lang="tr-TR" dirty="0" err="1"/>
              <a:t>gücu</a:t>
            </a:r>
            <a:r>
              <a:rPr lang="tr-TR" dirty="0"/>
              <a:t>̈ paritesi (SGP), </a:t>
            </a:r>
            <a:r>
              <a:rPr lang="tr-TR" dirty="0" err="1"/>
              <a:t>ülkeler</a:t>
            </a:r>
            <a:r>
              <a:rPr lang="tr-TR" dirty="0"/>
              <a:t> arasındaki fiyat </a:t>
            </a:r>
            <a:r>
              <a:rPr lang="tr-TR" dirty="0" err="1"/>
              <a:t>düzeyi</a:t>
            </a:r>
            <a:r>
              <a:rPr lang="tr-TR" dirty="0"/>
              <a:t> farklılıklarını ortadan kaldırarak farklı para birimlerinin satın alma </a:t>
            </a:r>
            <a:r>
              <a:rPr lang="tr-TR" dirty="0" err="1"/>
              <a:t>güçlerini</a:t>
            </a:r>
            <a:r>
              <a:rPr lang="tr-TR" dirty="0"/>
              <a:t> </a:t>
            </a:r>
            <a:r>
              <a:rPr lang="tr-TR" dirty="0" err="1"/>
              <a:t>eşitleyen</a:t>
            </a:r>
            <a:r>
              <a:rPr lang="tr-TR" dirty="0"/>
              <a:t> bir </a:t>
            </a:r>
            <a:r>
              <a:rPr lang="tr-TR" dirty="0" err="1"/>
              <a:t>değişim</a:t>
            </a:r>
            <a:r>
              <a:rPr lang="tr-TR" dirty="0"/>
              <a:t> oranıdır. </a:t>
            </a:r>
          </a:p>
          <a:p>
            <a:pPr algn="just"/>
            <a:endParaRPr lang="tr-TR" dirty="0"/>
          </a:p>
          <a:p>
            <a:pPr algn="just"/>
            <a:endParaRPr lang="tr-TR" dirty="0"/>
          </a:p>
          <a:p>
            <a:endParaRPr lang="tr-TR" dirty="0"/>
          </a:p>
        </p:txBody>
      </p:sp>
      <p:pic>
        <p:nvPicPr>
          <p:cNvPr id="4" name="Resim 3">
            <a:extLst>
              <a:ext uri="{FF2B5EF4-FFF2-40B4-BE49-F238E27FC236}">
                <a16:creationId xmlns:a16="http://schemas.microsoft.com/office/drawing/2014/main" id="{A54A404D-F75D-FB49-B105-210AE6AF55BE}"/>
              </a:ext>
            </a:extLst>
          </p:cNvPr>
          <p:cNvPicPr>
            <a:picLocks noChangeAspect="1"/>
          </p:cNvPicPr>
          <p:nvPr/>
        </p:nvPicPr>
        <p:blipFill>
          <a:blip r:embed="rId2"/>
          <a:stretch>
            <a:fillRect/>
          </a:stretch>
        </p:blipFill>
        <p:spPr>
          <a:xfrm>
            <a:off x="3869268" y="3333019"/>
            <a:ext cx="6600963" cy="2651729"/>
          </a:xfrm>
          <a:prstGeom prst="rect">
            <a:avLst/>
          </a:prstGeom>
        </p:spPr>
      </p:pic>
    </p:spTree>
    <p:extLst>
      <p:ext uri="{BB962C8B-B14F-4D97-AF65-F5344CB8AC3E}">
        <p14:creationId xmlns:p14="http://schemas.microsoft.com/office/powerpoint/2010/main" val="1363611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A2BBCF3-B6E7-7441-9421-69196A78956B}"/>
              </a:ext>
            </a:extLst>
          </p:cNvPr>
          <p:cNvSpPr>
            <a:spLocks noGrp="1"/>
          </p:cNvSpPr>
          <p:nvPr>
            <p:ph type="title"/>
          </p:nvPr>
        </p:nvSpPr>
        <p:spPr/>
        <p:txBody>
          <a:bodyPr/>
          <a:lstStyle/>
          <a:p>
            <a:r>
              <a:rPr lang="tr-TR" dirty="0"/>
              <a:t>Cari denge</a:t>
            </a:r>
          </a:p>
        </p:txBody>
      </p:sp>
      <p:sp>
        <p:nvSpPr>
          <p:cNvPr id="3" name="İçerik Yer Tutucusu 2">
            <a:extLst>
              <a:ext uri="{FF2B5EF4-FFF2-40B4-BE49-F238E27FC236}">
                <a16:creationId xmlns:a16="http://schemas.microsoft.com/office/drawing/2014/main" id="{C224F185-93DD-2941-B6F3-1E2AE0E282E2}"/>
              </a:ext>
            </a:extLst>
          </p:cNvPr>
          <p:cNvSpPr>
            <a:spLocks noGrp="1"/>
          </p:cNvSpPr>
          <p:nvPr>
            <p:ph idx="1"/>
          </p:nvPr>
        </p:nvSpPr>
        <p:spPr/>
        <p:txBody>
          <a:bodyPr/>
          <a:lstStyle/>
          <a:p>
            <a:pPr marL="0" indent="0">
              <a:buNone/>
            </a:pPr>
            <a:r>
              <a:rPr lang="tr-TR" dirty="0"/>
              <a:t>Döviz girişi ile çıkışı arasındaki farktır.</a:t>
            </a:r>
          </a:p>
          <a:p>
            <a:pPr lvl="1"/>
            <a:r>
              <a:rPr lang="tr-TR" dirty="0"/>
              <a:t>Cari fazla</a:t>
            </a:r>
          </a:p>
          <a:p>
            <a:pPr lvl="1"/>
            <a:r>
              <a:rPr lang="tr-TR" dirty="0"/>
              <a:t>Cari açık</a:t>
            </a:r>
          </a:p>
          <a:p>
            <a:pPr lvl="1"/>
            <a:r>
              <a:rPr lang="tr-TR" dirty="0"/>
              <a:t>Cari denge</a:t>
            </a:r>
          </a:p>
        </p:txBody>
      </p:sp>
    </p:spTree>
    <p:extLst>
      <p:ext uri="{BB962C8B-B14F-4D97-AF65-F5344CB8AC3E}">
        <p14:creationId xmlns:p14="http://schemas.microsoft.com/office/powerpoint/2010/main" val="4085216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C8FE651-D1EB-F04F-9415-925C5C25218F}"/>
              </a:ext>
            </a:extLst>
          </p:cNvPr>
          <p:cNvSpPr>
            <a:spLocks noGrp="1"/>
          </p:cNvSpPr>
          <p:nvPr>
            <p:ph type="title"/>
          </p:nvPr>
        </p:nvSpPr>
        <p:spPr/>
        <p:txBody>
          <a:bodyPr/>
          <a:lstStyle/>
          <a:p>
            <a:r>
              <a:rPr lang="tr-TR" dirty="0"/>
              <a:t>Verimlilik</a:t>
            </a:r>
          </a:p>
        </p:txBody>
      </p:sp>
      <p:sp>
        <p:nvSpPr>
          <p:cNvPr id="3" name="İçerik Yer Tutucusu 2">
            <a:extLst>
              <a:ext uri="{FF2B5EF4-FFF2-40B4-BE49-F238E27FC236}">
                <a16:creationId xmlns:a16="http://schemas.microsoft.com/office/drawing/2014/main" id="{EE923149-8225-DA48-9172-1DE91F67FDA5}"/>
              </a:ext>
            </a:extLst>
          </p:cNvPr>
          <p:cNvSpPr>
            <a:spLocks noGrp="1"/>
          </p:cNvSpPr>
          <p:nvPr>
            <p:ph idx="1"/>
          </p:nvPr>
        </p:nvSpPr>
        <p:spPr/>
        <p:txBody>
          <a:bodyPr/>
          <a:lstStyle/>
          <a:p>
            <a:r>
              <a:rPr lang="tr-TR" dirty="0"/>
              <a:t>Verimlilik, birim zamanda, birim fiziki girdi ile yapılabilen </a:t>
            </a:r>
            <a:r>
              <a:rPr lang="tr-TR" dirty="0" err="1"/>
              <a:t>işlerin</a:t>
            </a:r>
            <a:r>
              <a:rPr lang="tr-TR" dirty="0"/>
              <a:t> </a:t>
            </a:r>
            <a:r>
              <a:rPr lang="tr-TR" dirty="0" err="1"/>
              <a:t>bağıl</a:t>
            </a:r>
            <a:r>
              <a:rPr lang="tr-TR" dirty="0"/>
              <a:t> </a:t>
            </a:r>
            <a:r>
              <a:rPr lang="tr-TR" dirty="0" err="1"/>
              <a:t>karşılaştırmasıdır</a:t>
            </a:r>
            <a:r>
              <a:rPr lang="tr-TR" dirty="0"/>
              <a:t>. Yani </a:t>
            </a:r>
            <a:r>
              <a:rPr lang="tr-TR" dirty="0" err="1"/>
              <a:t>üretim</a:t>
            </a:r>
            <a:r>
              <a:rPr lang="tr-TR" dirty="0"/>
              <a:t> </a:t>
            </a:r>
            <a:r>
              <a:rPr lang="tr-TR" dirty="0" err="1"/>
              <a:t>çıktısının</a:t>
            </a:r>
            <a:r>
              <a:rPr lang="tr-TR" dirty="0"/>
              <a:t> girdilere oranıdır. </a:t>
            </a:r>
          </a:p>
          <a:p>
            <a:r>
              <a:rPr lang="tr-TR" dirty="0" err="1"/>
              <a:t>Verimliliğin</a:t>
            </a:r>
            <a:r>
              <a:rPr lang="tr-TR" dirty="0"/>
              <a:t> matematik olarak </a:t>
            </a:r>
            <a:r>
              <a:rPr lang="tr-TR" dirty="0" err="1"/>
              <a:t>ölçümu</a:t>
            </a:r>
            <a:r>
              <a:rPr lang="tr-TR" dirty="0"/>
              <a:t>̈ (birim zaman </a:t>
            </a:r>
            <a:r>
              <a:rPr lang="tr-TR" dirty="0" err="1"/>
              <a:t>için</a:t>
            </a:r>
            <a:r>
              <a:rPr lang="tr-TR" dirty="0"/>
              <a:t>), </a:t>
            </a:r>
            <a:r>
              <a:rPr lang="tr-TR" dirty="0" err="1"/>
              <a:t>çıktı</a:t>
            </a:r>
            <a:r>
              <a:rPr lang="tr-TR" dirty="0"/>
              <a:t>/girdi oranıdır. </a:t>
            </a:r>
          </a:p>
          <a:p>
            <a:r>
              <a:rPr lang="tr-TR" dirty="0"/>
              <a:t>Toplam verimlilik, </a:t>
            </a:r>
            <a:r>
              <a:rPr lang="tr-TR" dirty="0" err="1"/>
              <a:t>üretim</a:t>
            </a:r>
            <a:r>
              <a:rPr lang="tr-TR" dirty="0"/>
              <a:t> </a:t>
            </a:r>
            <a:r>
              <a:rPr lang="tr-TR" dirty="0" err="1"/>
              <a:t>çıktı</a:t>
            </a:r>
            <a:r>
              <a:rPr lang="tr-TR" dirty="0"/>
              <a:t> </a:t>
            </a:r>
            <a:r>
              <a:rPr lang="tr-TR" dirty="0" err="1"/>
              <a:t>değerinin</a:t>
            </a:r>
            <a:r>
              <a:rPr lang="tr-TR" dirty="0"/>
              <a:t> </a:t>
            </a:r>
            <a:r>
              <a:rPr lang="tr-TR" dirty="0" err="1"/>
              <a:t>üretime</a:t>
            </a:r>
            <a:r>
              <a:rPr lang="tr-TR" dirty="0"/>
              <a:t> giren toplam girdilerin (</a:t>
            </a:r>
            <a:r>
              <a:rPr lang="tr-TR" dirty="0" err="1"/>
              <a:t>üretim</a:t>
            </a:r>
            <a:r>
              <a:rPr lang="tr-TR" dirty="0"/>
              <a:t> </a:t>
            </a:r>
            <a:r>
              <a:rPr lang="tr-TR" dirty="0" err="1"/>
              <a:t>faktörleri</a:t>
            </a:r>
            <a:r>
              <a:rPr lang="tr-TR" dirty="0"/>
              <a:t>) </a:t>
            </a:r>
            <a:r>
              <a:rPr lang="tr-TR" dirty="0" err="1"/>
              <a:t>değerine</a:t>
            </a:r>
            <a:r>
              <a:rPr lang="tr-TR" dirty="0"/>
              <a:t> oranıdır. </a:t>
            </a:r>
          </a:p>
          <a:p>
            <a:endParaRPr lang="tr-TR" dirty="0"/>
          </a:p>
        </p:txBody>
      </p:sp>
    </p:spTree>
    <p:extLst>
      <p:ext uri="{BB962C8B-B14F-4D97-AF65-F5344CB8AC3E}">
        <p14:creationId xmlns:p14="http://schemas.microsoft.com/office/powerpoint/2010/main" val="3214774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330CE17-3BF6-B843-A3E2-7ACEE2D4BDCD}"/>
              </a:ext>
            </a:extLst>
          </p:cNvPr>
          <p:cNvSpPr>
            <a:spLocks noGrp="1"/>
          </p:cNvSpPr>
          <p:nvPr>
            <p:ph type="title"/>
          </p:nvPr>
        </p:nvSpPr>
        <p:spPr/>
        <p:txBody>
          <a:bodyPr/>
          <a:lstStyle/>
          <a:p>
            <a:r>
              <a:rPr lang="tr-TR" dirty="0"/>
              <a:t>Faiz</a:t>
            </a:r>
          </a:p>
        </p:txBody>
      </p:sp>
      <p:sp>
        <p:nvSpPr>
          <p:cNvPr id="3" name="İçerik Yer Tutucusu 2">
            <a:extLst>
              <a:ext uri="{FF2B5EF4-FFF2-40B4-BE49-F238E27FC236}">
                <a16:creationId xmlns:a16="http://schemas.microsoft.com/office/drawing/2014/main" id="{91F66F7B-B9A8-9A4C-BBBD-52B8FA2DB69D}"/>
              </a:ext>
            </a:extLst>
          </p:cNvPr>
          <p:cNvSpPr>
            <a:spLocks noGrp="1"/>
          </p:cNvSpPr>
          <p:nvPr>
            <p:ph idx="1"/>
          </p:nvPr>
        </p:nvSpPr>
        <p:spPr/>
        <p:txBody>
          <a:bodyPr>
            <a:normAutofit/>
          </a:bodyPr>
          <a:lstStyle/>
          <a:p>
            <a:pPr algn="just"/>
            <a:r>
              <a:rPr lang="tr-TR" dirty="0"/>
              <a:t>Serbest piyasa ekonomisinde kullanılan kaynakların bir kullanım bedeli vardır. </a:t>
            </a:r>
          </a:p>
          <a:p>
            <a:pPr algn="just"/>
            <a:r>
              <a:rPr lang="tr-TR" dirty="0"/>
              <a:t>Gayrimenkul kıymetlerin kullanım bedeline kira, menkul kıymetlerin kullanım bedellerine de faiz denilmektedir. </a:t>
            </a:r>
          </a:p>
          <a:p>
            <a:pPr algn="just"/>
            <a:r>
              <a:rPr lang="tr-TR" dirty="0"/>
              <a:t>Faiz, menkul kaynak kullanım hakkı </a:t>
            </a:r>
            <a:r>
              <a:rPr lang="tr-TR" dirty="0" err="1"/>
              <a:t>için</a:t>
            </a:r>
            <a:r>
              <a:rPr lang="tr-TR" dirty="0"/>
              <a:t> kullanıcıdan alınan bir kiradır. </a:t>
            </a:r>
          </a:p>
          <a:p>
            <a:pPr algn="just"/>
            <a:r>
              <a:rPr lang="tr-TR" dirty="0" err="1"/>
              <a:t>Bugün</a:t>
            </a:r>
            <a:r>
              <a:rPr lang="tr-TR" dirty="0"/>
              <a:t> para mal gibi kabul edilerek, pazardaki fiyatın </a:t>
            </a:r>
            <a:r>
              <a:rPr lang="tr-TR" dirty="0" err="1"/>
              <a:t>serbestçe</a:t>
            </a:r>
            <a:r>
              <a:rPr lang="tr-TR" dirty="0"/>
              <a:t> </a:t>
            </a:r>
            <a:r>
              <a:rPr lang="tr-TR" dirty="0" err="1"/>
              <a:t>oluşmasına</a:t>
            </a:r>
            <a:r>
              <a:rPr lang="tr-TR" dirty="0"/>
              <a:t> yol </a:t>
            </a:r>
            <a:r>
              <a:rPr lang="tr-TR" dirty="0" err="1"/>
              <a:t>açılmıştır</a:t>
            </a:r>
            <a:r>
              <a:rPr lang="tr-TR" dirty="0"/>
              <a:t>. </a:t>
            </a:r>
          </a:p>
          <a:p>
            <a:pPr algn="just"/>
            <a:r>
              <a:rPr lang="tr-TR" b="1" dirty="0"/>
              <a:t>Nominal Faiz</a:t>
            </a:r>
            <a:r>
              <a:rPr lang="tr-TR" dirty="0"/>
              <a:t>; bankaların yıllık mevduata/krediye </a:t>
            </a:r>
            <a:r>
              <a:rPr lang="tr-TR" dirty="0" err="1"/>
              <a:t>verdiği</a:t>
            </a:r>
            <a:r>
              <a:rPr lang="tr-TR" dirty="0"/>
              <a:t>/</a:t>
            </a:r>
            <a:r>
              <a:rPr lang="tr-TR" dirty="0" err="1"/>
              <a:t>aldığı</a:t>
            </a:r>
            <a:r>
              <a:rPr lang="tr-TR" dirty="0"/>
              <a:t> </a:t>
            </a:r>
            <a:r>
              <a:rPr lang="tr-TR" dirty="0" err="1"/>
              <a:t>yüzdelik</a:t>
            </a:r>
            <a:r>
              <a:rPr lang="tr-TR" dirty="0"/>
              <a:t> orandır. </a:t>
            </a:r>
          </a:p>
          <a:p>
            <a:pPr algn="just"/>
            <a:r>
              <a:rPr lang="tr-TR" b="1" dirty="0"/>
              <a:t>Reel Faiz</a:t>
            </a:r>
            <a:r>
              <a:rPr lang="tr-TR" dirty="0"/>
              <a:t>; enflasyonist ortamda, faizin </a:t>
            </a:r>
            <a:r>
              <a:rPr lang="tr-TR" dirty="0" err="1"/>
              <a:t>gerçek</a:t>
            </a:r>
            <a:r>
              <a:rPr lang="tr-TR" dirty="0"/>
              <a:t> </a:t>
            </a:r>
            <a:r>
              <a:rPr lang="tr-TR" dirty="0" err="1"/>
              <a:t>değerini</a:t>
            </a:r>
            <a:r>
              <a:rPr lang="tr-TR" dirty="0"/>
              <a:t> ifade eden orandır. </a:t>
            </a:r>
          </a:p>
          <a:p>
            <a:pPr algn="just"/>
            <a:r>
              <a:rPr lang="tr-TR" b="1" dirty="0"/>
              <a:t>Efektif faiz</a:t>
            </a:r>
            <a:r>
              <a:rPr lang="tr-TR" dirty="0"/>
              <a:t>; mevduata veya krediye uygulanan </a:t>
            </a:r>
            <a:r>
              <a:rPr lang="tr-TR" dirty="0" err="1"/>
              <a:t>bileşik</a:t>
            </a:r>
            <a:r>
              <a:rPr lang="tr-TR" dirty="0"/>
              <a:t> faizin ortaya </a:t>
            </a:r>
            <a:r>
              <a:rPr lang="tr-TR" dirty="0" err="1"/>
              <a:t>çıkardığı</a:t>
            </a:r>
            <a:r>
              <a:rPr lang="tr-TR" dirty="0"/>
              <a:t> yeni faiz oranıdır. </a:t>
            </a:r>
          </a:p>
          <a:p>
            <a:endParaRPr lang="tr-TR" dirty="0"/>
          </a:p>
        </p:txBody>
      </p:sp>
    </p:spTree>
    <p:extLst>
      <p:ext uri="{BB962C8B-B14F-4D97-AF65-F5344CB8AC3E}">
        <p14:creationId xmlns:p14="http://schemas.microsoft.com/office/powerpoint/2010/main" val="3727335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1223501-2CC3-134A-BFAE-E90EE8E60532}"/>
              </a:ext>
            </a:extLst>
          </p:cNvPr>
          <p:cNvSpPr>
            <a:spLocks noGrp="1"/>
          </p:cNvSpPr>
          <p:nvPr>
            <p:ph type="title"/>
          </p:nvPr>
        </p:nvSpPr>
        <p:spPr/>
        <p:txBody>
          <a:bodyPr/>
          <a:lstStyle/>
          <a:p>
            <a:r>
              <a:rPr lang="tr-TR" dirty="0"/>
              <a:t>Faiz hareketi</a:t>
            </a:r>
          </a:p>
        </p:txBody>
      </p:sp>
      <p:sp>
        <p:nvSpPr>
          <p:cNvPr id="3" name="İçerik Yer Tutucusu 2">
            <a:extLst>
              <a:ext uri="{FF2B5EF4-FFF2-40B4-BE49-F238E27FC236}">
                <a16:creationId xmlns:a16="http://schemas.microsoft.com/office/drawing/2014/main" id="{9822503D-362E-D24B-8624-CC405AEF2182}"/>
              </a:ext>
            </a:extLst>
          </p:cNvPr>
          <p:cNvSpPr>
            <a:spLocks noGrp="1"/>
          </p:cNvSpPr>
          <p:nvPr>
            <p:ph idx="1"/>
          </p:nvPr>
        </p:nvSpPr>
        <p:spPr/>
        <p:txBody>
          <a:bodyPr/>
          <a:lstStyle/>
          <a:p>
            <a:pPr algn="just"/>
            <a:r>
              <a:rPr lang="tr-TR" b="1" dirty="0"/>
              <a:t>Enflasyon: </a:t>
            </a:r>
            <a:r>
              <a:rPr lang="tr-TR" dirty="0"/>
              <a:t>Dolanımdaki para miktarıyla, malların ve satın alınabilir hizmetlerin toplamı arasındaki </a:t>
            </a:r>
            <a:r>
              <a:rPr lang="tr-TR" dirty="0" err="1"/>
              <a:t>açığın</a:t>
            </a:r>
            <a:r>
              <a:rPr lang="tr-TR" dirty="0"/>
              <a:t> </a:t>
            </a:r>
            <a:r>
              <a:rPr lang="tr-TR" dirty="0" err="1"/>
              <a:t>büyümesinden</a:t>
            </a:r>
            <a:r>
              <a:rPr lang="tr-TR" dirty="0"/>
              <a:t> ortaya </a:t>
            </a:r>
            <a:r>
              <a:rPr lang="tr-TR" dirty="0" err="1"/>
              <a:t>çıkan</a:t>
            </a:r>
            <a:r>
              <a:rPr lang="tr-TR" dirty="0"/>
              <a:t> ve fiyatların toptan </a:t>
            </a:r>
            <a:r>
              <a:rPr lang="tr-TR" dirty="0" err="1"/>
              <a:t>yükselişi</a:t>
            </a:r>
            <a:r>
              <a:rPr lang="tr-TR" dirty="0"/>
              <a:t>, para </a:t>
            </a:r>
            <a:r>
              <a:rPr lang="tr-TR" dirty="0" err="1"/>
              <a:t>değerinin</a:t>
            </a:r>
            <a:r>
              <a:rPr lang="tr-TR" dirty="0"/>
              <a:t> </a:t>
            </a:r>
            <a:r>
              <a:rPr lang="tr-TR" dirty="0" err="1"/>
              <a:t>düşmesi</a:t>
            </a:r>
            <a:r>
              <a:rPr lang="tr-TR" dirty="0"/>
              <a:t> </a:t>
            </a:r>
            <a:r>
              <a:rPr lang="tr-TR" dirty="0" err="1"/>
              <a:t>biçiminde</a:t>
            </a:r>
            <a:r>
              <a:rPr lang="tr-TR" dirty="0"/>
              <a:t> kendini </a:t>
            </a:r>
            <a:r>
              <a:rPr lang="tr-TR" dirty="0" err="1"/>
              <a:t>gösteren</a:t>
            </a:r>
            <a:r>
              <a:rPr lang="tr-TR" dirty="0"/>
              <a:t> ekonomik parasal </a:t>
            </a:r>
            <a:r>
              <a:rPr lang="tr-TR" dirty="0" err="1"/>
              <a:t>sürec</a:t>
            </a:r>
            <a:r>
              <a:rPr lang="tr-TR" dirty="0"/>
              <a:t>̧, hayat </a:t>
            </a:r>
            <a:r>
              <a:rPr lang="tr-TR" dirty="0" err="1"/>
              <a:t>pahalılığı</a:t>
            </a:r>
            <a:r>
              <a:rPr lang="tr-TR" dirty="0"/>
              <a:t>, fiyat </a:t>
            </a:r>
            <a:r>
              <a:rPr lang="tr-TR" dirty="0" err="1"/>
              <a:t>şişkinliği</a:t>
            </a:r>
            <a:r>
              <a:rPr lang="tr-TR" dirty="0"/>
              <a:t> olarak ifade edilebilir. </a:t>
            </a:r>
          </a:p>
          <a:p>
            <a:pPr algn="just"/>
            <a:endParaRPr lang="tr-TR" dirty="0"/>
          </a:p>
          <a:p>
            <a:pPr algn="just"/>
            <a:r>
              <a:rPr lang="tr-TR" dirty="0"/>
              <a:t>ÜFE yada TÜFE ile ölçülür.</a:t>
            </a:r>
          </a:p>
          <a:p>
            <a:pPr algn="just"/>
            <a:endParaRPr lang="tr-TR" dirty="0"/>
          </a:p>
          <a:p>
            <a:r>
              <a:rPr lang="tr-TR" b="1" dirty="0" err="1"/>
              <a:t>Devalüasyon</a:t>
            </a:r>
            <a:r>
              <a:rPr lang="tr-TR" b="1" dirty="0"/>
              <a:t>: </a:t>
            </a:r>
            <a:r>
              <a:rPr lang="tr-TR" dirty="0"/>
              <a:t>Ulusal paranın yabancı paralar </a:t>
            </a:r>
            <a:r>
              <a:rPr lang="tr-TR" dirty="0" err="1"/>
              <a:t>karşısındaki</a:t>
            </a:r>
            <a:r>
              <a:rPr lang="tr-TR" dirty="0"/>
              <a:t> </a:t>
            </a:r>
            <a:r>
              <a:rPr lang="tr-TR" dirty="0" err="1"/>
              <a:t>değerinin</a:t>
            </a:r>
            <a:r>
              <a:rPr lang="tr-TR" dirty="0"/>
              <a:t> azalmasını ifade eder. </a:t>
            </a:r>
          </a:p>
          <a:p>
            <a:r>
              <a:rPr lang="tr-TR" b="1" dirty="0" err="1"/>
              <a:t>Revalüasyon</a:t>
            </a:r>
            <a:r>
              <a:rPr lang="tr-TR" b="1" dirty="0"/>
              <a:t>: </a:t>
            </a:r>
            <a:r>
              <a:rPr lang="tr-TR" dirty="0"/>
              <a:t>Ulusal paranın yabancı paralar </a:t>
            </a:r>
            <a:r>
              <a:rPr lang="tr-TR" dirty="0" err="1"/>
              <a:t>karşısındaki</a:t>
            </a:r>
            <a:r>
              <a:rPr lang="tr-TR" dirty="0"/>
              <a:t> </a:t>
            </a:r>
            <a:r>
              <a:rPr lang="tr-TR" dirty="0" err="1"/>
              <a:t>değerinin</a:t>
            </a:r>
            <a:r>
              <a:rPr lang="tr-TR" dirty="0"/>
              <a:t> artmasını ifade eder. </a:t>
            </a:r>
          </a:p>
          <a:p>
            <a:endParaRPr lang="tr-TR" dirty="0"/>
          </a:p>
        </p:txBody>
      </p:sp>
    </p:spTree>
    <p:extLst>
      <p:ext uri="{BB962C8B-B14F-4D97-AF65-F5344CB8AC3E}">
        <p14:creationId xmlns:p14="http://schemas.microsoft.com/office/powerpoint/2010/main" val="301981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806FEF2-13F5-4149-AE8E-418CEE1273C4}"/>
              </a:ext>
            </a:extLst>
          </p:cNvPr>
          <p:cNvSpPr>
            <a:spLocks noGrp="1"/>
          </p:cNvSpPr>
          <p:nvPr>
            <p:ph type="title"/>
          </p:nvPr>
        </p:nvSpPr>
        <p:spPr/>
        <p:txBody>
          <a:bodyPr/>
          <a:lstStyle/>
          <a:p>
            <a:r>
              <a:rPr lang="tr-TR" dirty="0"/>
              <a:t>Müfredat</a:t>
            </a:r>
          </a:p>
        </p:txBody>
      </p:sp>
      <p:sp>
        <p:nvSpPr>
          <p:cNvPr id="3" name="İçerik Yer Tutucusu 2">
            <a:extLst>
              <a:ext uri="{FF2B5EF4-FFF2-40B4-BE49-F238E27FC236}">
                <a16:creationId xmlns:a16="http://schemas.microsoft.com/office/drawing/2014/main" id="{32E4B3ED-A7A5-C54D-8A39-10F120D39257}"/>
              </a:ext>
            </a:extLst>
          </p:cNvPr>
          <p:cNvSpPr>
            <a:spLocks noGrp="1"/>
          </p:cNvSpPr>
          <p:nvPr>
            <p:ph idx="1"/>
          </p:nvPr>
        </p:nvSpPr>
        <p:spPr>
          <a:xfrm>
            <a:off x="3869268" y="864108"/>
            <a:ext cx="7315200" cy="5120640"/>
          </a:xfrm>
        </p:spPr>
        <p:txBody>
          <a:bodyPr anchor="t"/>
          <a:lstStyle/>
          <a:p>
            <a:r>
              <a:rPr lang="tr-TR" dirty="0"/>
              <a:t>14 Haftalık müfredat </a:t>
            </a:r>
          </a:p>
          <a:p>
            <a:endParaRPr lang="tr-TR" dirty="0"/>
          </a:p>
        </p:txBody>
      </p:sp>
      <p:graphicFrame>
        <p:nvGraphicFramePr>
          <p:cNvPr id="4" name="Tablo 3">
            <a:extLst>
              <a:ext uri="{FF2B5EF4-FFF2-40B4-BE49-F238E27FC236}">
                <a16:creationId xmlns:a16="http://schemas.microsoft.com/office/drawing/2014/main" id="{592A1325-B29A-004A-956E-F61C50238A67}"/>
              </a:ext>
            </a:extLst>
          </p:cNvPr>
          <p:cNvGraphicFramePr>
            <a:graphicFrameLocks noGrp="1"/>
          </p:cNvGraphicFramePr>
          <p:nvPr>
            <p:extLst>
              <p:ext uri="{D42A27DB-BD31-4B8C-83A1-F6EECF244321}">
                <p14:modId xmlns:p14="http://schemas.microsoft.com/office/powerpoint/2010/main" val="1532070455"/>
              </p:ext>
            </p:extLst>
          </p:nvPr>
        </p:nvGraphicFramePr>
        <p:xfrm>
          <a:off x="3985591" y="1202635"/>
          <a:ext cx="6947451" cy="4855174"/>
        </p:xfrm>
        <a:graphic>
          <a:graphicData uri="http://schemas.openxmlformats.org/drawingml/2006/table">
            <a:tbl>
              <a:tblPr>
                <a:tableStyleId>{5C22544A-7EE6-4342-B048-85BDC9FD1C3A}</a:tableStyleId>
              </a:tblPr>
              <a:tblGrid>
                <a:gridCol w="267705">
                  <a:extLst>
                    <a:ext uri="{9D8B030D-6E8A-4147-A177-3AD203B41FA5}">
                      <a16:colId xmlns:a16="http://schemas.microsoft.com/office/drawing/2014/main" val="2480796996"/>
                    </a:ext>
                  </a:extLst>
                </a:gridCol>
                <a:gridCol w="1680365">
                  <a:extLst>
                    <a:ext uri="{9D8B030D-6E8A-4147-A177-3AD203B41FA5}">
                      <a16:colId xmlns:a16="http://schemas.microsoft.com/office/drawing/2014/main" val="2371131656"/>
                    </a:ext>
                  </a:extLst>
                </a:gridCol>
                <a:gridCol w="4999381">
                  <a:extLst>
                    <a:ext uri="{9D8B030D-6E8A-4147-A177-3AD203B41FA5}">
                      <a16:colId xmlns:a16="http://schemas.microsoft.com/office/drawing/2014/main" val="1832768135"/>
                    </a:ext>
                  </a:extLst>
                </a:gridCol>
              </a:tblGrid>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5291" marR="5291" marT="5291" marB="0" anchor="b"/>
                </a:tc>
                <a:tc>
                  <a:txBody>
                    <a:bodyPr/>
                    <a:lstStyle/>
                    <a:p>
                      <a:pPr algn="l" fontAlgn="b"/>
                      <a:r>
                        <a:rPr lang="tr-TR" sz="1050" u="none" strike="noStrike" dirty="0">
                          <a:effectLst/>
                          <a:latin typeface="Times New Roman" panose="02020603050405020304" pitchFamily="18" charset="0"/>
                          <a:cs typeface="Times New Roman" panose="02020603050405020304" pitchFamily="18" charset="0"/>
                        </a:rPr>
                        <a:t>Giriş</a:t>
                      </a:r>
                      <a:endParaRPr lang="tr-TR"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geliştirme, Ekonomi, Yazılım Mühendisliği Ekonomisi</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847779656"/>
                  </a:ext>
                </a:extLst>
              </a:tr>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5291" marR="5291" marT="5291" marB="0" anchor="b"/>
                </a:tc>
                <a:tc>
                  <a:txBody>
                    <a:bodyPr/>
                    <a:lstStyle/>
                    <a:p>
                      <a:pPr algn="l" fontAlgn="b"/>
                      <a:r>
                        <a:rPr lang="tr-TR" sz="1050" u="none" strike="noStrike" dirty="0">
                          <a:effectLst/>
                          <a:latin typeface="Times New Roman" panose="02020603050405020304" pitchFamily="18" charset="0"/>
                          <a:cs typeface="Times New Roman" panose="02020603050405020304" pitchFamily="18" charset="0"/>
                        </a:rPr>
                        <a:t>Ekonomiye Giriş</a:t>
                      </a:r>
                      <a:endParaRPr lang="tr-TR"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dirty="0">
                          <a:effectLst/>
                          <a:latin typeface="Times New Roman" panose="02020603050405020304" pitchFamily="18" charset="0"/>
                          <a:cs typeface="Times New Roman" panose="02020603050405020304" pitchFamily="18" charset="0"/>
                        </a:rPr>
                        <a:t>Mikro/Makro ekonomi, İktisat bilimi</a:t>
                      </a:r>
                      <a:endParaRPr lang="tr-TR"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1931603312"/>
                  </a:ext>
                </a:extLst>
              </a:tr>
              <a:tr h="394885">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Ekonomi Yaşam Döngüsü</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Ürün, Proje, Program, Portföy, Ürün yaşam döngüsü, Proje yaşam döngüsü, Yazılım maliyetleme, Performans ölçümü, </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3586704426"/>
                  </a:ext>
                </a:extLst>
              </a:tr>
              <a:tr h="393369">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Risk ve Belirsizlikler</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Hedefler, Tahmin ve Planlama, Tahmin Teknikleri, Belirsizlikler, Risk altında kararlar, Belirsizlik altında kararlar</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2687739449"/>
                  </a:ext>
                </a:extLst>
              </a:tr>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Pratik Konular</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Ekosistemler, Offshoring, Dış kaynak kullanımı</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1671022717"/>
                  </a:ext>
                </a:extLst>
              </a:tr>
              <a:tr h="501635">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Mühendisliği Ekonomisi Temelleri</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ekonomisi yaşam döngüsü,Finans, Muhasebe, Kontrol, Nakit Akışı, Karar Verme Süreci, Değerleme, Enflasyon, Amortisman, Vergilendirme, Para/Zaman Değeri, Verimlilik, Etkinlik, Üretkenlik</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3333463434"/>
                  </a:ext>
                </a:extLst>
              </a:tr>
              <a:tr h="394885">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Maliyetleme Yöntemleri 1</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maliyetleme yöntemleri, Cocomo modelleri</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1790950213"/>
                  </a:ext>
                </a:extLst>
              </a:tr>
              <a:tr h="394885">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Maliyetleme Yöntemleri 2</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dirty="0">
                          <a:effectLst/>
                          <a:latin typeface="Times New Roman" panose="02020603050405020304" pitchFamily="18" charset="0"/>
                          <a:cs typeface="Times New Roman" panose="02020603050405020304" pitchFamily="18" charset="0"/>
                        </a:rPr>
                        <a:t>Yazılım </a:t>
                      </a:r>
                      <a:r>
                        <a:rPr lang="tr-TR" sz="1050" u="none" strike="noStrike" dirty="0" err="1">
                          <a:effectLst/>
                          <a:latin typeface="Times New Roman" panose="02020603050405020304" pitchFamily="18" charset="0"/>
                          <a:cs typeface="Times New Roman" panose="02020603050405020304" pitchFamily="18" charset="0"/>
                        </a:rPr>
                        <a:t>maliyetleme</a:t>
                      </a:r>
                      <a:r>
                        <a:rPr lang="tr-TR" sz="1050" u="none" strike="noStrike" dirty="0">
                          <a:effectLst/>
                          <a:latin typeface="Times New Roman" panose="02020603050405020304" pitchFamily="18" charset="0"/>
                          <a:cs typeface="Times New Roman" panose="02020603050405020304" pitchFamily="18" charset="0"/>
                        </a:rPr>
                        <a:t> yöntemleri, Diğer yöntemler</a:t>
                      </a:r>
                      <a:endParaRPr lang="tr-TR"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4289960844"/>
                  </a:ext>
                </a:extLst>
              </a:tr>
              <a:tr h="394885">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Girişimcilik Maliyetleme</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Girişim maliyetleme, Emek tahmini, Kod satırı tahminleme, Bakım tahminleme</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2022213999"/>
                  </a:ext>
                </a:extLst>
              </a:tr>
              <a:tr h="501635">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Ekonomik Analiz Yöntemleri</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Kar analizi, Minimum getiri analizi, Yatırım getirisi, Sermaye getirisi, Maliyet-Fayda analizi, Malieyt-Etkinlik analizi, Başabaş analizi, İş senaryosu, Optimizasyon analizi</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3084941125"/>
                  </a:ext>
                </a:extLst>
              </a:tr>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Muhasebesi</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Muhasebe, Vergi, Amortisman, Bilanço </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2192138576"/>
                  </a:ext>
                </a:extLst>
              </a:tr>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Değerleme</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Yazılım değerleme yöntemi, Veri bilimi, Büyük veri, Veri değerleme, Pazar araştırması</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880354175"/>
                  </a:ext>
                </a:extLst>
              </a:tr>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Pazar Araştırması</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Ürün sınıflandırma, Bilgi kaynakları tespiti, Veri sınıflandırma, Akademik araştırma, Patent araştırma</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2416423877"/>
                  </a:ext>
                </a:extLst>
              </a:tr>
              <a:tr h="258944">
                <a:tc>
                  <a:txBody>
                    <a:bodyPr/>
                    <a:lstStyle/>
                    <a:p>
                      <a:pPr algn="l" fontAlgn="b"/>
                      <a:r>
                        <a:rPr lang="tr-TR" sz="1050" b="0" i="0" u="none" strike="noStrike" dirty="0">
                          <a:solidFill>
                            <a:srgbClr val="000000"/>
                          </a:solidFill>
                          <a:effectLst/>
                          <a:latin typeface="Times New Roman" panose="02020603050405020304" pitchFamily="18" charset="0"/>
                          <a:cs typeface="Times New Roman" panose="02020603050405020304" pitchFamily="18" charset="0"/>
                        </a:rPr>
                        <a:t>14</a:t>
                      </a:r>
                    </a:p>
                  </a:txBody>
                  <a:tcPr marL="5291" marR="5291" marT="5291" marB="0" anchor="b"/>
                </a:tc>
                <a:tc>
                  <a:txBody>
                    <a:bodyPr/>
                    <a:lstStyle/>
                    <a:p>
                      <a:pPr algn="l" fontAlgn="b"/>
                      <a:r>
                        <a:rPr lang="tr-TR" sz="1050" u="none" strike="noStrike">
                          <a:effectLst/>
                          <a:latin typeface="Times New Roman" panose="02020603050405020304" pitchFamily="18" charset="0"/>
                          <a:cs typeface="Times New Roman" panose="02020603050405020304" pitchFamily="18" charset="0"/>
                        </a:rPr>
                        <a:t>Entegrasyon</a:t>
                      </a:r>
                      <a:endParaRPr lang="tr-TR" sz="1050" b="0" i="0" u="none" strike="noStrike">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tc>
                  <a:txBody>
                    <a:bodyPr/>
                    <a:lstStyle/>
                    <a:p>
                      <a:pPr algn="l" fontAlgn="b"/>
                      <a:r>
                        <a:rPr lang="tr-TR" sz="1050" u="none" strike="noStrike" dirty="0">
                          <a:effectLst/>
                          <a:latin typeface="Times New Roman" panose="02020603050405020304" pitchFamily="18" charset="0"/>
                          <a:cs typeface="Times New Roman" panose="02020603050405020304" pitchFamily="18" charset="0"/>
                        </a:rPr>
                        <a:t>Projelendirme, Fikri mülkiyet ve koruma</a:t>
                      </a:r>
                      <a:endParaRPr lang="tr-TR" sz="105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291" marR="5291" marT="5291" marB="0" anchor="b"/>
                </a:tc>
                <a:extLst>
                  <a:ext uri="{0D108BD9-81ED-4DB2-BD59-A6C34878D82A}">
                    <a16:rowId xmlns:a16="http://schemas.microsoft.com/office/drawing/2014/main" val="1199153353"/>
                  </a:ext>
                </a:extLst>
              </a:tr>
            </a:tbl>
          </a:graphicData>
        </a:graphic>
      </p:graphicFrame>
    </p:spTree>
    <p:extLst>
      <p:ext uri="{BB962C8B-B14F-4D97-AF65-F5344CB8AC3E}">
        <p14:creationId xmlns:p14="http://schemas.microsoft.com/office/powerpoint/2010/main" val="2757158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E496E58-C65E-FB48-900A-0A7503A81B89}"/>
              </a:ext>
            </a:extLst>
          </p:cNvPr>
          <p:cNvSpPr>
            <a:spLocks noGrp="1"/>
          </p:cNvSpPr>
          <p:nvPr>
            <p:ph type="title"/>
          </p:nvPr>
        </p:nvSpPr>
        <p:spPr/>
        <p:txBody>
          <a:bodyPr/>
          <a:lstStyle/>
          <a:p>
            <a:r>
              <a:rPr lang="tr-TR" dirty="0"/>
              <a:t>ÜFE, TÜFE</a:t>
            </a:r>
          </a:p>
        </p:txBody>
      </p:sp>
      <p:sp>
        <p:nvSpPr>
          <p:cNvPr id="3" name="İçerik Yer Tutucusu 2">
            <a:extLst>
              <a:ext uri="{FF2B5EF4-FFF2-40B4-BE49-F238E27FC236}">
                <a16:creationId xmlns:a16="http://schemas.microsoft.com/office/drawing/2014/main" id="{CC7903B5-FF95-1C45-88AA-9BEB1403FA86}"/>
              </a:ext>
            </a:extLst>
          </p:cNvPr>
          <p:cNvSpPr>
            <a:spLocks noGrp="1"/>
          </p:cNvSpPr>
          <p:nvPr>
            <p:ph idx="1"/>
          </p:nvPr>
        </p:nvSpPr>
        <p:spPr/>
        <p:txBody>
          <a:bodyPr/>
          <a:lstStyle/>
          <a:p>
            <a:r>
              <a:rPr lang="tr-TR" b="1" dirty="0"/>
              <a:t>Üretici Fiyat Endeksi (ÜFE): </a:t>
            </a:r>
            <a:r>
              <a:rPr lang="tr-TR" dirty="0"/>
              <a:t>Belirli bir referans </a:t>
            </a:r>
            <a:r>
              <a:rPr lang="tr-TR" dirty="0" err="1"/>
              <a:t>döneminde</a:t>
            </a:r>
            <a:r>
              <a:rPr lang="tr-TR" dirty="0"/>
              <a:t> </a:t>
            </a:r>
            <a:r>
              <a:rPr lang="tr-TR" dirty="0" err="1"/>
              <a:t>ülke</a:t>
            </a:r>
            <a:r>
              <a:rPr lang="tr-TR" dirty="0"/>
              <a:t> ekonomisinde </a:t>
            </a:r>
            <a:r>
              <a:rPr lang="tr-TR" dirty="0" err="1"/>
              <a:t>üretimi</a:t>
            </a:r>
            <a:r>
              <a:rPr lang="tr-TR" dirty="0"/>
              <a:t> yapılan ve </a:t>
            </a:r>
            <a:r>
              <a:rPr lang="tr-TR" dirty="0" err="1"/>
              <a:t>yurtiçine</a:t>
            </a:r>
            <a:r>
              <a:rPr lang="tr-TR" dirty="0"/>
              <a:t> </a:t>
            </a:r>
            <a:r>
              <a:rPr lang="tr-TR" dirty="0" err="1"/>
              <a:t>satışa</a:t>
            </a:r>
            <a:r>
              <a:rPr lang="tr-TR" dirty="0"/>
              <a:t> konu olan </a:t>
            </a:r>
            <a:r>
              <a:rPr lang="tr-TR" dirty="0" err="1"/>
              <a:t>ürünlerin</a:t>
            </a:r>
            <a:r>
              <a:rPr lang="tr-TR" dirty="0"/>
              <a:t>, </a:t>
            </a:r>
            <a:r>
              <a:rPr lang="tr-TR" dirty="0" err="1"/>
              <a:t>üretici</a:t>
            </a:r>
            <a:r>
              <a:rPr lang="tr-TR" dirty="0"/>
              <a:t> fiyatlarını zaman </a:t>
            </a:r>
            <a:r>
              <a:rPr lang="tr-TR" dirty="0" err="1"/>
              <a:t>içinde</a:t>
            </a:r>
            <a:r>
              <a:rPr lang="tr-TR" dirty="0"/>
              <a:t> </a:t>
            </a:r>
            <a:r>
              <a:rPr lang="tr-TR" dirty="0" err="1"/>
              <a:t>karşılaştırarak</a:t>
            </a:r>
            <a:r>
              <a:rPr lang="tr-TR" dirty="0"/>
              <a:t> fiyat </a:t>
            </a:r>
            <a:r>
              <a:rPr lang="tr-TR" dirty="0" err="1"/>
              <a:t>değişikliklerini</a:t>
            </a:r>
            <a:r>
              <a:rPr lang="tr-TR" dirty="0"/>
              <a:t> </a:t>
            </a:r>
            <a:r>
              <a:rPr lang="tr-TR" dirty="0" err="1"/>
              <a:t>ölçen</a:t>
            </a:r>
            <a:r>
              <a:rPr lang="tr-TR" dirty="0"/>
              <a:t> fiyat endeksidir. </a:t>
            </a:r>
          </a:p>
          <a:p>
            <a:r>
              <a:rPr lang="tr-TR" b="1" dirty="0" err="1"/>
              <a:t>Tüketici</a:t>
            </a:r>
            <a:r>
              <a:rPr lang="tr-TR" b="1" dirty="0"/>
              <a:t> Fiyatları Endeksi (TÜFE): </a:t>
            </a:r>
            <a:r>
              <a:rPr lang="tr-TR" dirty="0" err="1"/>
              <a:t>Tüketicinin</a:t>
            </a:r>
            <a:r>
              <a:rPr lang="tr-TR" dirty="0"/>
              <a:t> satın </a:t>
            </a:r>
            <a:r>
              <a:rPr lang="tr-TR" dirty="0" err="1"/>
              <a:t>aldığı</a:t>
            </a:r>
            <a:r>
              <a:rPr lang="tr-TR" dirty="0"/>
              <a:t> belirli bir </a:t>
            </a:r>
            <a:r>
              <a:rPr lang="tr-TR" dirty="0" err="1"/>
              <a:t>ürün</a:t>
            </a:r>
            <a:r>
              <a:rPr lang="tr-TR" dirty="0"/>
              <a:t> ve hizmet grubunun fiyatlarındaki ortalama </a:t>
            </a:r>
            <a:r>
              <a:rPr lang="tr-TR" dirty="0" err="1"/>
              <a:t>değişimleri</a:t>
            </a:r>
            <a:r>
              <a:rPr lang="tr-TR" dirty="0"/>
              <a:t> </a:t>
            </a:r>
            <a:r>
              <a:rPr lang="tr-TR" dirty="0" err="1"/>
              <a:t>gösteren</a:t>
            </a:r>
            <a:r>
              <a:rPr lang="tr-TR" dirty="0"/>
              <a:t> bir </a:t>
            </a:r>
            <a:r>
              <a:rPr lang="tr-TR" dirty="0" err="1"/>
              <a:t>ölçüttür</a:t>
            </a:r>
            <a:r>
              <a:rPr lang="tr-TR" dirty="0"/>
              <a:t>. </a:t>
            </a:r>
          </a:p>
          <a:p>
            <a:r>
              <a:rPr lang="tr-TR" dirty="0"/>
              <a:t>TÜFE, belirli bir yıl referans alınıp endeks 100 kabul edilerek hesaplanır. </a:t>
            </a:r>
          </a:p>
          <a:p>
            <a:endParaRPr lang="tr-TR" dirty="0"/>
          </a:p>
        </p:txBody>
      </p:sp>
    </p:spTree>
    <p:extLst>
      <p:ext uri="{BB962C8B-B14F-4D97-AF65-F5344CB8AC3E}">
        <p14:creationId xmlns:p14="http://schemas.microsoft.com/office/powerpoint/2010/main" val="1820491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22D9AD8-B85D-FC4F-A23E-2C3613FBCEA1}"/>
              </a:ext>
            </a:extLst>
          </p:cNvPr>
          <p:cNvSpPr>
            <a:spLocks noGrp="1"/>
          </p:cNvSpPr>
          <p:nvPr>
            <p:ph type="title"/>
          </p:nvPr>
        </p:nvSpPr>
        <p:spPr/>
        <p:txBody>
          <a:bodyPr/>
          <a:lstStyle/>
          <a:p>
            <a:r>
              <a:rPr lang="tr-TR" dirty="0"/>
              <a:t>Katma değer, üretkenlik</a:t>
            </a:r>
          </a:p>
        </p:txBody>
      </p:sp>
      <p:sp>
        <p:nvSpPr>
          <p:cNvPr id="3" name="İçerik Yer Tutucusu 2">
            <a:extLst>
              <a:ext uri="{FF2B5EF4-FFF2-40B4-BE49-F238E27FC236}">
                <a16:creationId xmlns:a16="http://schemas.microsoft.com/office/drawing/2014/main" id="{FEE76F51-72BA-6E48-B4BC-8E786CE957D8}"/>
              </a:ext>
            </a:extLst>
          </p:cNvPr>
          <p:cNvSpPr>
            <a:spLocks noGrp="1"/>
          </p:cNvSpPr>
          <p:nvPr>
            <p:ph idx="1"/>
          </p:nvPr>
        </p:nvSpPr>
        <p:spPr/>
        <p:txBody>
          <a:bodyPr/>
          <a:lstStyle/>
          <a:p>
            <a:pPr algn="just"/>
            <a:r>
              <a:rPr lang="tr-TR" dirty="0"/>
              <a:t>Belli bir </a:t>
            </a:r>
            <a:r>
              <a:rPr lang="tr-TR" dirty="0" err="1"/>
              <a:t>üretim</a:t>
            </a:r>
            <a:r>
              <a:rPr lang="tr-TR" dirty="0"/>
              <a:t> </a:t>
            </a:r>
            <a:r>
              <a:rPr lang="tr-TR" dirty="0" err="1"/>
              <a:t>aşamasında</a:t>
            </a:r>
            <a:r>
              <a:rPr lang="tr-TR" dirty="0"/>
              <a:t> o </a:t>
            </a:r>
            <a:r>
              <a:rPr lang="tr-TR" dirty="0" err="1"/>
              <a:t>üretim</a:t>
            </a:r>
            <a:r>
              <a:rPr lang="tr-TR" dirty="0"/>
              <a:t> </a:t>
            </a:r>
            <a:r>
              <a:rPr lang="tr-TR" dirty="0" err="1"/>
              <a:t>süreci</a:t>
            </a:r>
            <a:r>
              <a:rPr lang="tr-TR" dirty="0"/>
              <a:t> ile </a:t>
            </a:r>
            <a:r>
              <a:rPr lang="tr-TR" dirty="0" err="1"/>
              <a:t>ürüne</a:t>
            </a:r>
            <a:r>
              <a:rPr lang="tr-TR" dirty="0"/>
              <a:t> ilave olunan </a:t>
            </a:r>
            <a:r>
              <a:rPr lang="tr-TR" dirty="0" err="1"/>
              <a:t>değere</a:t>
            </a:r>
            <a:r>
              <a:rPr lang="tr-TR" dirty="0"/>
              <a:t> denir. Bir </a:t>
            </a:r>
            <a:r>
              <a:rPr lang="tr-TR" dirty="0" err="1"/>
              <a:t>ürünün</a:t>
            </a:r>
            <a:r>
              <a:rPr lang="tr-TR" dirty="0"/>
              <a:t> birim </a:t>
            </a:r>
            <a:r>
              <a:rPr lang="tr-TR" dirty="0" err="1"/>
              <a:t>satıs</a:t>
            </a:r>
            <a:r>
              <a:rPr lang="tr-TR" dirty="0"/>
              <a:t>̧ fiyatı (p) ile toplam birim maliyeti (D) arasındaki farktır (p - D = Katma </a:t>
            </a:r>
            <a:r>
              <a:rPr lang="tr-TR" dirty="0" err="1"/>
              <a:t>değer</a:t>
            </a:r>
            <a:r>
              <a:rPr lang="tr-TR" dirty="0"/>
              <a:t>). </a:t>
            </a:r>
          </a:p>
          <a:p>
            <a:pPr algn="just"/>
            <a:endParaRPr lang="tr-TR" dirty="0"/>
          </a:p>
          <a:p>
            <a:r>
              <a:rPr lang="tr-TR" b="1" dirty="0" err="1"/>
              <a:t>Üretkenlik</a:t>
            </a:r>
            <a:r>
              <a:rPr lang="tr-TR" b="1" dirty="0"/>
              <a:t> (</a:t>
            </a:r>
            <a:r>
              <a:rPr lang="tr-TR" b="1" dirty="0" err="1"/>
              <a:t>Prodüktivite</a:t>
            </a:r>
            <a:r>
              <a:rPr lang="tr-TR" b="1" dirty="0"/>
              <a:t>): </a:t>
            </a:r>
            <a:r>
              <a:rPr lang="tr-TR" dirty="0"/>
              <a:t>Bir projede bir </a:t>
            </a:r>
            <a:r>
              <a:rPr lang="tr-TR" dirty="0" err="1"/>
              <a:t>işletme</a:t>
            </a:r>
            <a:r>
              <a:rPr lang="tr-TR" dirty="0"/>
              <a:t> faaliyetinde ortaya konan </a:t>
            </a:r>
            <a:r>
              <a:rPr lang="tr-TR" dirty="0" err="1"/>
              <a:t>çıktılarla</a:t>
            </a:r>
            <a:r>
              <a:rPr lang="tr-TR" dirty="0"/>
              <a:t> bu </a:t>
            </a:r>
            <a:r>
              <a:rPr lang="tr-TR" dirty="0" err="1"/>
              <a:t>çıktıyı</a:t>
            </a:r>
            <a:r>
              <a:rPr lang="tr-TR" dirty="0"/>
              <a:t> </a:t>
            </a:r>
            <a:r>
              <a:rPr lang="tr-TR" dirty="0" err="1"/>
              <a:t>sağlamak</a:t>
            </a:r>
            <a:r>
              <a:rPr lang="tr-TR" dirty="0"/>
              <a:t> </a:t>
            </a:r>
            <a:r>
              <a:rPr lang="tr-TR" dirty="0" err="1"/>
              <a:t>için</a:t>
            </a:r>
            <a:r>
              <a:rPr lang="tr-TR" dirty="0"/>
              <a:t> kullanılan girdiler arasındaki orandır. </a:t>
            </a:r>
          </a:p>
          <a:p>
            <a:r>
              <a:rPr lang="tr-TR" dirty="0" err="1"/>
              <a:t>Üretkenlik</a:t>
            </a:r>
            <a:r>
              <a:rPr lang="tr-TR" dirty="0"/>
              <a:t> =Çıktı/Girdi</a:t>
            </a:r>
          </a:p>
          <a:p>
            <a:pPr algn="just"/>
            <a:endParaRPr lang="tr-TR" dirty="0"/>
          </a:p>
          <a:p>
            <a:endParaRPr lang="tr-TR" dirty="0"/>
          </a:p>
        </p:txBody>
      </p:sp>
    </p:spTree>
    <p:extLst>
      <p:ext uri="{BB962C8B-B14F-4D97-AF65-F5344CB8AC3E}">
        <p14:creationId xmlns:p14="http://schemas.microsoft.com/office/powerpoint/2010/main" val="4101795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D42F3D0-DB03-204F-898E-D68918542623}"/>
              </a:ext>
            </a:extLst>
          </p:cNvPr>
          <p:cNvSpPr>
            <a:spLocks noGrp="1"/>
          </p:cNvSpPr>
          <p:nvPr>
            <p:ph type="title"/>
          </p:nvPr>
        </p:nvSpPr>
        <p:spPr/>
        <p:txBody>
          <a:bodyPr/>
          <a:lstStyle/>
          <a:p>
            <a:r>
              <a:rPr lang="tr-TR" dirty="0"/>
              <a:t>Kârlılık</a:t>
            </a:r>
          </a:p>
        </p:txBody>
      </p:sp>
      <p:sp>
        <p:nvSpPr>
          <p:cNvPr id="3" name="İçerik Yer Tutucusu 2">
            <a:extLst>
              <a:ext uri="{FF2B5EF4-FFF2-40B4-BE49-F238E27FC236}">
                <a16:creationId xmlns:a16="http://schemas.microsoft.com/office/drawing/2014/main" id="{598AE0FC-818F-E843-AC57-CCE2F4A05735}"/>
              </a:ext>
            </a:extLst>
          </p:cNvPr>
          <p:cNvSpPr>
            <a:spLocks noGrp="1"/>
          </p:cNvSpPr>
          <p:nvPr>
            <p:ph idx="1"/>
          </p:nvPr>
        </p:nvSpPr>
        <p:spPr/>
        <p:txBody>
          <a:bodyPr/>
          <a:lstStyle/>
          <a:p>
            <a:pPr algn="just"/>
            <a:r>
              <a:rPr lang="tr-TR" dirty="0"/>
              <a:t>Bir </a:t>
            </a:r>
            <a:r>
              <a:rPr lang="tr-TR" dirty="0" err="1"/>
              <a:t>dönemde</a:t>
            </a:r>
            <a:r>
              <a:rPr lang="tr-TR" dirty="0"/>
              <a:t> bir </a:t>
            </a:r>
            <a:r>
              <a:rPr lang="tr-TR" dirty="0" err="1"/>
              <a:t>işletme</a:t>
            </a:r>
            <a:r>
              <a:rPr lang="tr-TR" dirty="0"/>
              <a:t> faaliyetinin sonucunda </a:t>
            </a:r>
            <a:r>
              <a:rPr lang="tr-TR" dirty="0" err="1"/>
              <a:t>işletmenin</a:t>
            </a:r>
            <a:r>
              <a:rPr lang="tr-TR" dirty="0"/>
              <a:t> </a:t>
            </a:r>
            <a:r>
              <a:rPr lang="tr-TR" dirty="0" err="1"/>
              <a:t>kullandığı</a:t>
            </a:r>
            <a:r>
              <a:rPr lang="tr-TR" dirty="0"/>
              <a:t> sermayenin ne </a:t>
            </a:r>
            <a:r>
              <a:rPr lang="tr-TR" dirty="0" err="1"/>
              <a:t>ölçüde</a:t>
            </a:r>
            <a:r>
              <a:rPr lang="tr-TR" dirty="0"/>
              <a:t> karlı </a:t>
            </a:r>
            <a:r>
              <a:rPr lang="tr-TR" dirty="0" err="1"/>
              <a:t>kullandığını</a:t>
            </a:r>
            <a:r>
              <a:rPr lang="tr-TR" dirty="0"/>
              <a:t> belirlemeye yarar. </a:t>
            </a:r>
          </a:p>
          <a:p>
            <a:pPr algn="just"/>
            <a:r>
              <a:rPr lang="tr-TR" dirty="0"/>
              <a:t>Karlılık=Toplam kâr / Toplam sermaye</a:t>
            </a:r>
          </a:p>
          <a:p>
            <a:pPr algn="just"/>
            <a:endParaRPr lang="tr-TR" dirty="0"/>
          </a:p>
          <a:p>
            <a:pPr algn="just"/>
            <a:r>
              <a:rPr lang="tr-TR" dirty="0"/>
              <a:t>Not: kârlılık ile kâr farklı kavramlardır. </a:t>
            </a:r>
          </a:p>
          <a:p>
            <a:pPr algn="just"/>
            <a:endParaRPr lang="tr-TR" dirty="0"/>
          </a:p>
          <a:p>
            <a:pPr algn="just"/>
            <a:r>
              <a:rPr lang="tr-TR" dirty="0"/>
              <a:t>Bir yatırımcı olsanız kârı yüksek (örneğin otomobil satıcısı yıllık 1 milyon kâr ediyor) kârlılığı yüksek olan (örneğin 10) firmaya ortak olursunuz?</a:t>
            </a:r>
          </a:p>
        </p:txBody>
      </p:sp>
    </p:spTree>
    <p:extLst>
      <p:ext uri="{BB962C8B-B14F-4D97-AF65-F5344CB8AC3E}">
        <p14:creationId xmlns:p14="http://schemas.microsoft.com/office/powerpoint/2010/main" val="247996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2F001CA-1384-0247-A2EA-5AFA148B9F02}"/>
              </a:ext>
            </a:extLst>
          </p:cNvPr>
          <p:cNvSpPr>
            <a:spLocks noGrp="1"/>
          </p:cNvSpPr>
          <p:nvPr>
            <p:ph type="title"/>
          </p:nvPr>
        </p:nvSpPr>
        <p:spPr/>
        <p:txBody>
          <a:bodyPr/>
          <a:lstStyle/>
          <a:p>
            <a:r>
              <a:rPr lang="tr-TR" dirty="0"/>
              <a:t>İstihdam ve işsizlik</a:t>
            </a:r>
          </a:p>
        </p:txBody>
      </p:sp>
      <p:sp>
        <p:nvSpPr>
          <p:cNvPr id="3" name="İçerik Yer Tutucusu 2">
            <a:extLst>
              <a:ext uri="{FF2B5EF4-FFF2-40B4-BE49-F238E27FC236}">
                <a16:creationId xmlns:a16="http://schemas.microsoft.com/office/drawing/2014/main" id="{A5518A99-8CFE-3E4E-B1AC-922F9FBC910D}"/>
              </a:ext>
            </a:extLst>
          </p:cNvPr>
          <p:cNvSpPr>
            <a:spLocks noGrp="1"/>
          </p:cNvSpPr>
          <p:nvPr>
            <p:ph idx="1"/>
          </p:nvPr>
        </p:nvSpPr>
        <p:spPr/>
        <p:txBody>
          <a:bodyPr/>
          <a:lstStyle/>
          <a:p>
            <a:pPr algn="just"/>
            <a:r>
              <a:rPr lang="tr-TR" dirty="0"/>
              <a:t>Ekonomide istihdam, </a:t>
            </a:r>
            <a:r>
              <a:rPr lang="tr-TR" dirty="0" err="1"/>
              <a:t>üretim</a:t>
            </a:r>
            <a:r>
              <a:rPr lang="tr-TR" dirty="0"/>
              <a:t> </a:t>
            </a:r>
            <a:r>
              <a:rPr lang="tr-TR" dirty="0" err="1"/>
              <a:t>faktörlerinin</a:t>
            </a:r>
            <a:r>
              <a:rPr lang="tr-TR" dirty="0"/>
              <a:t> </a:t>
            </a:r>
            <a:r>
              <a:rPr lang="tr-TR" dirty="0" err="1"/>
              <a:t>üretime</a:t>
            </a:r>
            <a:r>
              <a:rPr lang="tr-TR" dirty="0"/>
              <a:t> alınması anlamında kullanılır. </a:t>
            </a:r>
          </a:p>
          <a:p>
            <a:pPr algn="just"/>
            <a:r>
              <a:rPr lang="tr-TR" dirty="0"/>
              <a:t>Ama istihdam ifadesi ile daha </a:t>
            </a:r>
            <a:r>
              <a:rPr lang="tr-TR" dirty="0" err="1"/>
              <a:t>çok</a:t>
            </a:r>
            <a:r>
              <a:rPr lang="tr-TR" dirty="0"/>
              <a:t> </a:t>
            </a:r>
            <a:r>
              <a:rPr lang="tr-TR" dirty="0" err="1"/>
              <a:t>işgücünün</a:t>
            </a:r>
            <a:r>
              <a:rPr lang="tr-TR" dirty="0"/>
              <a:t> istihdamı yani </a:t>
            </a:r>
            <a:r>
              <a:rPr lang="tr-TR" dirty="0" err="1"/>
              <a:t>üretime</a:t>
            </a:r>
            <a:r>
              <a:rPr lang="tr-TR" dirty="0"/>
              <a:t> katılması olarak </a:t>
            </a:r>
            <a:r>
              <a:rPr lang="tr-TR" dirty="0" err="1"/>
              <a:t>değerlendirilmektedir</a:t>
            </a:r>
            <a:r>
              <a:rPr lang="tr-TR" dirty="0"/>
              <a:t>. </a:t>
            </a:r>
          </a:p>
          <a:p>
            <a:pPr algn="just"/>
            <a:r>
              <a:rPr lang="tr-TR" dirty="0"/>
              <a:t>Buna </a:t>
            </a:r>
            <a:r>
              <a:rPr lang="tr-TR" dirty="0" err="1"/>
              <a:t>göre</a:t>
            </a:r>
            <a:r>
              <a:rPr lang="tr-TR" dirty="0"/>
              <a:t> istihdam, </a:t>
            </a:r>
            <a:r>
              <a:rPr lang="tr-TR" dirty="0" err="1"/>
              <a:t>çalışma</a:t>
            </a:r>
            <a:r>
              <a:rPr lang="tr-TR" dirty="0"/>
              <a:t> </a:t>
            </a:r>
            <a:r>
              <a:rPr lang="tr-TR" dirty="0" err="1"/>
              <a:t>yaşında</a:t>
            </a:r>
            <a:r>
              <a:rPr lang="tr-TR" dirty="0"/>
              <a:t> olup da </a:t>
            </a:r>
            <a:r>
              <a:rPr lang="tr-TR" dirty="0" err="1"/>
              <a:t>çalışma</a:t>
            </a:r>
            <a:r>
              <a:rPr lang="tr-TR" dirty="0"/>
              <a:t> ve gelir </a:t>
            </a:r>
            <a:r>
              <a:rPr lang="tr-TR" dirty="0" err="1"/>
              <a:t>sağlama</a:t>
            </a:r>
            <a:r>
              <a:rPr lang="tr-TR" dirty="0"/>
              <a:t> kararında olan bireylerin hizmetlerinden yararlanmak </a:t>
            </a:r>
            <a:r>
              <a:rPr lang="tr-TR" dirty="0" err="1"/>
              <a:t>üzere</a:t>
            </a:r>
            <a:r>
              <a:rPr lang="tr-TR" dirty="0"/>
              <a:t> </a:t>
            </a:r>
            <a:r>
              <a:rPr lang="tr-TR" dirty="0" err="1"/>
              <a:t>üretim</a:t>
            </a:r>
            <a:r>
              <a:rPr lang="tr-TR" dirty="0"/>
              <a:t> faaliyetlerinde bulunmalarıdır. </a:t>
            </a:r>
          </a:p>
          <a:p>
            <a:pPr algn="just"/>
            <a:r>
              <a:rPr lang="tr-TR" dirty="0"/>
              <a:t>Bir ekonomide, </a:t>
            </a:r>
            <a:r>
              <a:rPr lang="tr-TR" dirty="0" err="1"/>
              <a:t>çalışabilir</a:t>
            </a:r>
            <a:r>
              <a:rPr lang="tr-TR" dirty="0"/>
              <a:t> </a:t>
            </a:r>
            <a:r>
              <a:rPr lang="tr-TR" dirty="0" err="1"/>
              <a:t>yaşta</a:t>
            </a:r>
            <a:r>
              <a:rPr lang="tr-TR" dirty="0"/>
              <a:t> olup da cari </a:t>
            </a:r>
            <a:r>
              <a:rPr lang="tr-TR" dirty="0" err="1"/>
              <a:t>ücret</a:t>
            </a:r>
            <a:r>
              <a:rPr lang="tr-TR" dirty="0"/>
              <a:t> seviyesinde </a:t>
            </a:r>
            <a:r>
              <a:rPr lang="tr-TR" dirty="0" err="1"/>
              <a:t>çalışmak</a:t>
            </a:r>
            <a:r>
              <a:rPr lang="tr-TR" dirty="0"/>
              <a:t> istemesine </a:t>
            </a:r>
            <a:r>
              <a:rPr lang="tr-TR" dirty="0" err="1"/>
              <a:t>rağmen</a:t>
            </a:r>
            <a:r>
              <a:rPr lang="tr-TR" dirty="0"/>
              <a:t> iş bulamayanlara </a:t>
            </a:r>
            <a:r>
              <a:rPr lang="tr-TR" dirty="0" err="1"/>
              <a:t>işsiz</a:t>
            </a:r>
            <a:r>
              <a:rPr lang="tr-TR" dirty="0"/>
              <a:t> denir. </a:t>
            </a:r>
            <a:r>
              <a:rPr lang="tr-TR" dirty="0" err="1"/>
              <a:t>İşsiz</a:t>
            </a:r>
            <a:r>
              <a:rPr lang="tr-TR" dirty="0"/>
              <a:t> sayısı bir </a:t>
            </a:r>
            <a:r>
              <a:rPr lang="tr-TR" dirty="0" err="1"/>
              <a:t>ülkede</a:t>
            </a:r>
            <a:r>
              <a:rPr lang="tr-TR" dirty="0"/>
              <a:t> eksik istihdam durumunun </a:t>
            </a:r>
            <a:r>
              <a:rPr lang="tr-TR" dirty="0" err="1"/>
              <a:t>olduğunu</a:t>
            </a:r>
            <a:r>
              <a:rPr lang="tr-TR" dirty="0"/>
              <a:t> </a:t>
            </a:r>
            <a:r>
              <a:rPr lang="tr-TR" dirty="0" err="1"/>
              <a:t>gösterir</a:t>
            </a:r>
            <a:r>
              <a:rPr lang="tr-TR" dirty="0"/>
              <a:t>. Tam istihdamda </a:t>
            </a:r>
            <a:r>
              <a:rPr lang="tr-TR" dirty="0" err="1"/>
              <a:t>işsiz</a:t>
            </a:r>
            <a:r>
              <a:rPr lang="tr-TR" dirty="0"/>
              <a:t> kalmaz. </a:t>
            </a:r>
          </a:p>
          <a:p>
            <a:endParaRPr lang="tr-TR" dirty="0"/>
          </a:p>
        </p:txBody>
      </p:sp>
    </p:spTree>
    <p:extLst>
      <p:ext uri="{BB962C8B-B14F-4D97-AF65-F5344CB8AC3E}">
        <p14:creationId xmlns:p14="http://schemas.microsoft.com/office/powerpoint/2010/main" val="3063004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545397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Yaşam Döngüsü Değerlendirme</a:t>
            </a:r>
          </a:p>
        </p:txBody>
      </p:sp>
      <p:sp>
        <p:nvSpPr>
          <p:cNvPr id="3" name="İçerik Yer Tutucusu 2"/>
          <p:cNvSpPr>
            <a:spLocks noGrp="1"/>
          </p:cNvSpPr>
          <p:nvPr>
            <p:ph idx="1"/>
          </p:nvPr>
        </p:nvSpPr>
        <p:spPr/>
        <p:txBody>
          <a:bodyPr/>
          <a:lstStyle/>
          <a:p>
            <a:pPr algn="just"/>
            <a:r>
              <a:rPr lang="tr-TR" dirty="0"/>
              <a:t>Gelecek kuşakların kendi ihtiyaçlarını karşılayabilme olanağından ödün vermeksizin, bugünün ihtiyaçlarını karşılayabilecek kalkınma düzeyinin sağlanmasıdır. (</a:t>
            </a:r>
            <a:r>
              <a:rPr lang="tr-TR" dirty="0" err="1"/>
              <a:t>Brileşmiş</a:t>
            </a:r>
            <a:r>
              <a:rPr lang="tr-TR" dirty="0"/>
              <a:t> Milletler Çevre ve Kalkınma Komisyonu)</a:t>
            </a:r>
          </a:p>
          <a:p>
            <a:pPr algn="just"/>
            <a:endParaRPr lang="tr-TR" dirty="0"/>
          </a:p>
          <a:p>
            <a:pPr algn="just"/>
            <a:r>
              <a:rPr lang="tr-TR" dirty="0"/>
              <a:t>Sürdürülebilirlik:; Ürünün yaşam döngüsü boyunca ekonomik, çevresel ve sosyal etmenler arasında eşit dengeyi sağlamayı hedefler.</a:t>
            </a:r>
          </a:p>
        </p:txBody>
      </p:sp>
    </p:spTree>
    <p:extLst>
      <p:ext uri="{BB962C8B-B14F-4D97-AF65-F5344CB8AC3E}">
        <p14:creationId xmlns:p14="http://schemas.microsoft.com/office/powerpoint/2010/main" val="3868888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Yaşam Döngüsü Değerlendirme</a:t>
            </a:r>
          </a:p>
        </p:txBody>
      </p:sp>
      <p:sp>
        <p:nvSpPr>
          <p:cNvPr id="3" name="İçerik Yer Tutucusu 2"/>
          <p:cNvSpPr>
            <a:spLocks noGrp="1"/>
          </p:cNvSpPr>
          <p:nvPr>
            <p:ph idx="1"/>
          </p:nvPr>
        </p:nvSpPr>
        <p:spPr/>
        <p:txBody>
          <a:bodyPr/>
          <a:lstStyle/>
          <a:p>
            <a:r>
              <a:rPr lang="tr-TR" dirty="0"/>
              <a:t>Bir ürün, </a:t>
            </a:r>
            <a:r>
              <a:rPr lang="tr-TR" dirty="0" err="1"/>
              <a:t>prosess</a:t>
            </a:r>
            <a:r>
              <a:rPr lang="tr-TR" dirty="0"/>
              <a:t> ya da hizmet için kullanılan girdilerin, çıktıları ve diğer tüketimleri iyileştirme fırsatlarını değerlendiren bir araçtır.</a:t>
            </a:r>
          </a:p>
        </p:txBody>
      </p:sp>
    </p:spTree>
    <p:extLst>
      <p:ext uri="{BB962C8B-B14F-4D97-AF65-F5344CB8AC3E}">
        <p14:creationId xmlns:p14="http://schemas.microsoft.com/office/powerpoint/2010/main" val="1553493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Yaşam Döngüsü</a:t>
            </a:r>
          </a:p>
        </p:txBody>
      </p:sp>
      <p:sp>
        <p:nvSpPr>
          <p:cNvPr id="3" name="İçerik Yer Tutucusu 2"/>
          <p:cNvSpPr>
            <a:spLocks noGrp="1"/>
          </p:cNvSpPr>
          <p:nvPr>
            <p:ph idx="1"/>
          </p:nvPr>
        </p:nvSpPr>
        <p:spPr/>
        <p:txBody>
          <a:bodyPr/>
          <a:lstStyle/>
          <a:p>
            <a:r>
              <a:rPr lang="tr-TR" dirty="0"/>
              <a:t>Hammadde </a:t>
            </a:r>
          </a:p>
          <a:p>
            <a:r>
              <a:rPr lang="tr-TR" dirty="0"/>
              <a:t>Üretim</a:t>
            </a:r>
          </a:p>
          <a:p>
            <a:r>
              <a:rPr lang="tr-TR" dirty="0"/>
              <a:t>Nakliye</a:t>
            </a:r>
          </a:p>
          <a:p>
            <a:r>
              <a:rPr lang="tr-TR" dirty="0"/>
              <a:t>Tüketim</a:t>
            </a:r>
          </a:p>
          <a:p>
            <a:r>
              <a:rPr lang="tr-TR" dirty="0"/>
              <a:t>Bertaraf</a:t>
            </a:r>
          </a:p>
          <a:p>
            <a:r>
              <a:rPr lang="tr-TR" dirty="0"/>
              <a:t>Geri Kazanım</a:t>
            </a:r>
          </a:p>
        </p:txBody>
      </p:sp>
      <p:pic>
        <p:nvPicPr>
          <p:cNvPr id="4" name="Resim 3"/>
          <p:cNvPicPr>
            <a:picLocks noChangeAspect="1"/>
          </p:cNvPicPr>
          <p:nvPr/>
        </p:nvPicPr>
        <p:blipFill>
          <a:blip r:embed="rId2"/>
          <a:stretch>
            <a:fillRect/>
          </a:stretch>
        </p:blipFill>
        <p:spPr>
          <a:xfrm>
            <a:off x="5783799" y="1338453"/>
            <a:ext cx="4619625" cy="4171950"/>
          </a:xfrm>
          <a:prstGeom prst="rect">
            <a:avLst/>
          </a:prstGeom>
        </p:spPr>
      </p:pic>
    </p:spTree>
    <p:extLst>
      <p:ext uri="{BB962C8B-B14F-4D97-AF65-F5344CB8AC3E}">
        <p14:creationId xmlns:p14="http://schemas.microsoft.com/office/powerpoint/2010/main" val="1681773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6-re felsefesi</a:t>
            </a:r>
          </a:p>
        </p:txBody>
      </p:sp>
      <p:sp>
        <p:nvSpPr>
          <p:cNvPr id="3" name="İçerik Yer Tutucusu 2"/>
          <p:cNvSpPr>
            <a:spLocks noGrp="1"/>
          </p:cNvSpPr>
          <p:nvPr>
            <p:ph idx="1"/>
          </p:nvPr>
        </p:nvSpPr>
        <p:spPr/>
        <p:txBody>
          <a:bodyPr/>
          <a:lstStyle/>
          <a:p>
            <a:r>
              <a:rPr lang="tr-TR" dirty="0"/>
              <a:t>6-re felsefesi: Yazılım alanına uyarlayalım (ödev)</a:t>
            </a:r>
          </a:p>
          <a:p>
            <a:endParaRPr lang="tr-TR" dirty="0"/>
          </a:p>
          <a:p>
            <a:r>
              <a:rPr lang="tr-TR" dirty="0"/>
              <a:t>Re-</a:t>
            </a:r>
            <a:r>
              <a:rPr lang="tr-TR" dirty="0" err="1"/>
              <a:t>think</a:t>
            </a:r>
            <a:endParaRPr lang="tr-TR" dirty="0"/>
          </a:p>
          <a:p>
            <a:r>
              <a:rPr lang="tr-TR" dirty="0"/>
              <a:t>Re-</a:t>
            </a:r>
            <a:r>
              <a:rPr lang="tr-TR" dirty="0" err="1"/>
              <a:t>duce</a:t>
            </a:r>
            <a:endParaRPr lang="tr-TR" dirty="0"/>
          </a:p>
          <a:p>
            <a:r>
              <a:rPr lang="tr-TR" dirty="0"/>
              <a:t>Re-</a:t>
            </a:r>
            <a:r>
              <a:rPr lang="tr-TR" dirty="0" err="1"/>
              <a:t>place</a:t>
            </a:r>
            <a:endParaRPr lang="tr-TR" dirty="0"/>
          </a:p>
          <a:p>
            <a:r>
              <a:rPr lang="tr-TR" dirty="0"/>
              <a:t>Re-</a:t>
            </a:r>
            <a:r>
              <a:rPr lang="tr-TR" dirty="0" err="1"/>
              <a:t>cycle</a:t>
            </a:r>
            <a:endParaRPr lang="tr-TR" dirty="0"/>
          </a:p>
          <a:p>
            <a:r>
              <a:rPr lang="tr-TR" dirty="0"/>
              <a:t>Re-</a:t>
            </a:r>
            <a:r>
              <a:rPr lang="tr-TR" dirty="0" err="1"/>
              <a:t>use</a:t>
            </a:r>
            <a:endParaRPr lang="tr-TR" dirty="0"/>
          </a:p>
          <a:p>
            <a:r>
              <a:rPr lang="tr-TR" dirty="0"/>
              <a:t>Re-</a:t>
            </a:r>
            <a:r>
              <a:rPr lang="tr-TR" dirty="0" err="1"/>
              <a:t>pair</a:t>
            </a:r>
            <a:endParaRPr lang="tr-TR" dirty="0"/>
          </a:p>
        </p:txBody>
      </p:sp>
    </p:spTree>
    <p:extLst>
      <p:ext uri="{BB962C8B-B14F-4D97-AF65-F5344CB8AC3E}">
        <p14:creationId xmlns:p14="http://schemas.microsoft.com/office/powerpoint/2010/main" val="1849714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Yaşam döngüsü amacı</a:t>
            </a:r>
          </a:p>
        </p:txBody>
      </p:sp>
      <p:sp>
        <p:nvSpPr>
          <p:cNvPr id="3" name="İçerik Yer Tutucusu 2"/>
          <p:cNvSpPr>
            <a:spLocks noGrp="1"/>
          </p:cNvSpPr>
          <p:nvPr>
            <p:ph idx="1"/>
          </p:nvPr>
        </p:nvSpPr>
        <p:spPr/>
        <p:txBody>
          <a:bodyPr/>
          <a:lstStyle/>
          <a:p>
            <a:r>
              <a:rPr lang="tr-TR" dirty="0"/>
              <a:t>Kaynak tüketiminin azaltılması</a:t>
            </a:r>
          </a:p>
          <a:p>
            <a:r>
              <a:rPr lang="tr-TR" dirty="0"/>
              <a:t>Çevresel etkilerin azaltılması</a:t>
            </a:r>
          </a:p>
          <a:p>
            <a:r>
              <a:rPr lang="tr-TR" dirty="0"/>
              <a:t>Sosyal etmenlerin iyileştirilmesi</a:t>
            </a:r>
          </a:p>
          <a:p>
            <a:r>
              <a:rPr lang="tr-TR" dirty="0"/>
              <a:t>Ekonomik ve çevresel faktörler arasında pozitif bağlantılar kurulması</a:t>
            </a:r>
          </a:p>
        </p:txBody>
      </p:sp>
    </p:spTree>
    <p:extLst>
      <p:ext uri="{BB962C8B-B14F-4D97-AF65-F5344CB8AC3E}">
        <p14:creationId xmlns:p14="http://schemas.microsoft.com/office/powerpoint/2010/main" val="420475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8BDB410-EE9F-A44E-88B6-24AD4B8CBC6D}"/>
              </a:ext>
            </a:extLst>
          </p:cNvPr>
          <p:cNvSpPr>
            <a:spLocks noGrp="1"/>
          </p:cNvSpPr>
          <p:nvPr>
            <p:ph type="title"/>
          </p:nvPr>
        </p:nvSpPr>
        <p:spPr/>
        <p:txBody>
          <a:bodyPr/>
          <a:lstStyle/>
          <a:p>
            <a:r>
              <a:rPr lang="tr-TR" dirty="0"/>
              <a:t>Değerlendirme</a:t>
            </a:r>
          </a:p>
        </p:txBody>
      </p:sp>
      <p:sp>
        <p:nvSpPr>
          <p:cNvPr id="3" name="İçerik Yer Tutucusu 2">
            <a:extLst>
              <a:ext uri="{FF2B5EF4-FFF2-40B4-BE49-F238E27FC236}">
                <a16:creationId xmlns:a16="http://schemas.microsoft.com/office/drawing/2014/main" id="{58B3546D-2EDF-DA44-8AEF-BE3D56A46A5D}"/>
              </a:ext>
            </a:extLst>
          </p:cNvPr>
          <p:cNvSpPr>
            <a:spLocks noGrp="1"/>
          </p:cNvSpPr>
          <p:nvPr>
            <p:ph idx="1"/>
          </p:nvPr>
        </p:nvSpPr>
        <p:spPr/>
        <p:txBody>
          <a:bodyPr/>
          <a:lstStyle/>
          <a:p>
            <a:r>
              <a:rPr lang="tr-TR" dirty="0"/>
              <a:t>Vize (%40) + Final (%60)</a:t>
            </a:r>
          </a:p>
          <a:p>
            <a:endParaRPr lang="tr-TR" dirty="0"/>
          </a:p>
          <a:p>
            <a:r>
              <a:rPr lang="tr-TR" dirty="0"/>
              <a:t>Dönem içinde ödev ve mini projeler verilecek</a:t>
            </a:r>
          </a:p>
          <a:p>
            <a:endParaRPr lang="tr-TR" dirty="0"/>
          </a:p>
          <a:p>
            <a:r>
              <a:rPr lang="tr-TR" dirty="0" err="1"/>
              <a:t>Teoritk</a:t>
            </a:r>
            <a:r>
              <a:rPr lang="tr-TR" dirty="0"/>
              <a:t>/Pratik konulara ek olarak girişimcilik maliyeti belirleme, veri değerleme gibi konularda da tartışacağız.</a:t>
            </a:r>
          </a:p>
        </p:txBody>
      </p:sp>
    </p:spTree>
    <p:extLst>
      <p:ext uri="{BB962C8B-B14F-4D97-AF65-F5344CB8AC3E}">
        <p14:creationId xmlns:p14="http://schemas.microsoft.com/office/powerpoint/2010/main" val="17077862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Yaşam döngüsü çerçevesi</a:t>
            </a:r>
          </a:p>
        </p:txBody>
      </p:sp>
      <p:sp>
        <p:nvSpPr>
          <p:cNvPr id="3" name="İçerik Yer Tutucusu 2"/>
          <p:cNvSpPr>
            <a:spLocks noGrp="1"/>
          </p:cNvSpPr>
          <p:nvPr>
            <p:ph idx="1"/>
          </p:nvPr>
        </p:nvSpPr>
        <p:spPr/>
        <p:txBody>
          <a:bodyPr/>
          <a:lstStyle/>
          <a:p>
            <a:r>
              <a:rPr lang="tr-TR" dirty="0"/>
              <a:t>Yaşam döngüsü çerçevesi</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p:cNvPicPr>
            <a:picLocks noChangeAspect="1"/>
          </p:cNvPicPr>
          <p:nvPr/>
        </p:nvPicPr>
        <p:blipFill>
          <a:blip r:embed="rId2"/>
          <a:stretch>
            <a:fillRect/>
          </a:stretch>
        </p:blipFill>
        <p:spPr>
          <a:xfrm>
            <a:off x="3869268" y="1561338"/>
            <a:ext cx="6520815" cy="3726180"/>
          </a:xfrm>
          <a:prstGeom prst="rect">
            <a:avLst/>
          </a:prstGeom>
        </p:spPr>
      </p:pic>
    </p:spTree>
    <p:extLst>
      <p:ext uri="{BB962C8B-B14F-4D97-AF65-F5344CB8AC3E}">
        <p14:creationId xmlns:p14="http://schemas.microsoft.com/office/powerpoint/2010/main" val="1186840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Neden</a:t>
            </a:r>
          </a:p>
        </p:txBody>
      </p:sp>
      <p:sp>
        <p:nvSpPr>
          <p:cNvPr id="3" name="İçerik Yer Tutucusu 2"/>
          <p:cNvSpPr>
            <a:spLocks noGrp="1"/>
          </p:cNvSpPr>
          <p:nvPr>
            <p:ph idx="1"/>
          </p:nvPr>
        </p:nvSpPr>
        <p:spPr/>
        <p:txBody>
          <a:bodyPr/>
          <a:lstStyle/>
          <a:p>
            <a:r>
              <a:rPr lang="tr-TR" dirty="0"/>
              <a:t>İş stratejisi</a:t>
            </a:r>
          </a:p>
          <a:p>
            <a:pPr lvl="1"/>
            <a:r>
              <a:rPr lang="tr-TR" dirty="0"/>
              <a:t>Rekabet avantajı</a:t>
            </a:r>
          </a:p>
          <a:p>
            <a:pPr lvl="1"/>
            <a:r>
              <a:rPr lang="tr-TR" dirty="0"/>
              <a:t>Ürün kalitesini iyileştirme</a:t>
            </a:r>
          </a:p>
          <a:p>
            <a:pPr lvl="1"/>
            <a:r>
              <a:rPr lang="tr-TR" dirty="0"/>
              <a:t>Risk yönetiminin iyileştirilmesi</a:t>
            </a:r>
          </a:p>
          <a:p>
            <a:pPr lvl="1"/>
            <a:r>
              <a:rPr lang="tr-TR" dirty="0"/>
              <a:t>İmaj geliştirme</a:t>
            </a:r>
          </a:p>
          <a:p>
            <a:r>
              <a:rPr lang="tr-TR" dirty="0"/>
              <a:t>Pazar</a:t>
            </a:r>
          </a:p>
          <a:p>
            <a:pPr lvl="1"/>
            <a:r>
              <a:rPr lang="tr-TR" dirty="0"/>
              <a:t>Pazar payını arttırma</a:t>
            </a:r>
          </a:p>
          <a:p>
            <a:pPr lvl="1"/>
            <a:r>
              <a:rPr lang="tr-TR" dirty="0"/>
              <a:t>Tedarik zinciri yönetme</a:t>
            </a:r>
          </a:p>
          <a:p>
            <a:r>
              <a:rPr lang="tr-TR" dirty="0"/>
              <a:t>Mevzuatlar</a:t>
            </a:r>
          </a:p>
          <a:p>
            <a:pPr lvl="1"/>
            <a:r>
              <a:rPr lang="tr-TR" dirty="0"/>
              <a:t>Mevzuatlara uyumluluk ve cezai yaptırımlarla karşılaşmama</a:t>
            </a:r>
          </a:p>
        </p:txBody>
      </p:sp>
    </p:spTree>
    <p:extLst>
      <p:ext uri="{BB962C8B-B14F-4D97-AF65-F5344CB8AC3E}">
        <p14:creationId xmlns:p14="http://schemas.microsoft.com/office/powerpoint/2010/main" val="95032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Örnek</a:t>
            </a:r>
          </a:p>
        </p:txBody>
      </p:sp>
      <p:sp>
        <p:nvSpPr>
          <p:cNvPr id="3" name="İçerik Yer Tutucusu 2"/>
          <p:cNvSpPr>
            <a:spLocks noGrp="1"/>
          </p:cNvSpPr>
          <p:nvPr>
            <p:ph idx="1"/>
          </p:nvPr>
        </p:nvSpPr>
        <p:spPr/>
        <p:txBody>
          <a:bodyPr/>
          <a:lstStyle/>
          <a:p>
            <a:r>
              <a:rPr lang="tr-TR" dirty="0"/>
              <a:t>(</a:t>
            </a:r>
            <a:r>
              <a:rPr lang="tr-TR" dirty="0" err="1"/>
              <a:t>Butekom</a:t>
            </a:r>
            <a:r>
              <a:rPr lang="tr-TR" dirty="0"/>
              <a:t> dan alıntılanmıştır.)</a:t>
            </a:r>
          </a:p>
          <a:p>
            <a:r>
              <a:rPr lang="tr-TR" dirty="0"/>
              <a:t>Tekstil terbiye sektöründe temiz üretim için örnek model oluşturulması (detaylar verilmemiştir)</a:t>
            </a:r>
          </a:p>
          <a:p>
            <a:pPr algn="just"/>
            <a:r>
              <a:rPr lang="tr-TR" dirty="0"/>
              <a:t>Elektrik enerjisinde %29, suda %50, buharda %40, doğalgazda %34 iyileştirme sağlanmıştır.</a:t>
            </a:r>
          </a:p>
          <a:p>
            <a:endParaRPr lang="tr-TR" dirty="0"/>
          </a:p>
        </p:txBody>
      </p:sp>
    </p:spTree>
    <p:extLst>
      <p:ext uri="{BB962C8B-B14F-4D97-AF65-F5344CB8AC3E}">
        <p14:creationId xmlns:p14="http://schemas.microsoft.com/office/powerpoint/2010/main" val="2442312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Yazılım sektöründen örnekler</a:t>
            </a:r>
          </a:p>
        </p:txBody>
      </p:sp>
      <p:sp>
        <p:nvSpPr>
          <p:cNvPr id="3" name="İçerik Yer Tutucusu 2"/>
          <p:cNvSpPr>
            <a:spLocks noGrp="1"/>
          </p:cNvSpPr>
          <p:nvPr>
            <p:ph idx="1"/>
          </p:nvPr>
        </p:nvSpPr>
        <p:spPr/>
        <p:txBody>
          <a:bodyPr/>
          <a:lstStyle/>
          <a:p>
            <a:r>
              <a:rPr lang="tr-TR" dirty="0"/>
              <a:t>Aşağıdakiler arasında tercih yapılabilir.</a:t>
            </a:r>
          </a:p>
          <a:p>
            <a:pPr lvl="1"/>
            <a:r>
              <a:rPr lang="tr-TR" dirty="0"/>
              <a:t>Sabit personel-Hizmet alımı?	</a:t>
            </a:r>
          </a:p>
          <a:p>
            <a:pPr lvl="1"/>
            <a:r>
              <a:rPr lang="tr-TR" dirty="0"/>
              <a:t>Yerel </a:t>
            </a:r>
            <a:r>
              <a:rPr lang="tr-TR"/>
              <a:t>sunucular-Bulut sunucular?</a:t>
            </a:r>
            <a:endParaRPr lang="tr-TR" dirty="0"/>
          </a:p>
          <a:p>
            <a:pPr lvl="1"/>
            <a:r>
              <a:rPr lang="tr-TR"/>
              <a:t>Açık kaynak-Lisanslı yazılımlar?</a:t>
            </a:r>
          </a:p>
          <a:p>
            <a:pPr lvl="1"/>
            <a:r>
              <a:rPr lang="tr-TR"/>
              <a:t>Saha çalışması yapmak-Hazır veri seti kullanmak?</a:t>
            </a:r>
          </a:p>
          <a:p>
            <a:pPr lvl="1"/>
            <a:r>
              <a:rPr lang="tr-TR"/>
              <a:t>Versiyonlama yapmak-Yeniden yazmak?</a:t>
            </a:r>
          </a:p>
          <a:p>
            <a:pPr lvl="1"/>
            <a:r>
              <a:rPr lang="tr-TR"/>
              <a:t>Diğer?</a:t>
            </a:r>
            <a:endParaRPr lang="tr-TR" dirty="0"/>
          </a:p>
        </p:txBody>
      </p:sp>
    </p:spTree>
    <p:extLst>
      <p:ext uri="{BB962C8B-B14F-4D97-AF65-F5344CB8AC3E}">
        <p14:creationId xmlns:p14="http://schemas.microsoft.com/office/powerpoint/2010/main" val="25707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24627560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A0C6695-C425-4C40-9B38-7BE7E61E6EF7}"/>
              </a:ext>
            </a:extLst>
          </p:cNvPr>
          <p:cNvSpPr>
            <a:spLocks noGrp="1"/>
          </p:cNvSpPr>
          <p:nvPr>
            <p:ph type="title"/>
          </p:nvPr>
        </p:nvSpPr>
        <p:spPr/>
        <p:txBody>
          <a:bodyPr/>
          <a:lstStyle/>
          <a:p>
            <a:r>
              <a:rPr lang="tr-TR" dirty="0"/>
              <a:t>Faiz ve Nakit Akışı</a:t>
            </a:r>
          </a:p>
        </p:txBody>
      </p:sp>
      <p:sp>
        <p:nvSpPr>
          <p:cNvPr id="3" name="İçerik Yer Tutucusu 2">
            <a:extLst>
              <a:ext uri="{FF2B5EF4-FFF2-40B4-BE49-F238E27FC236}">
                <a16:creationId xmlns:a16="http://schemas.microsoft.com/office/drawing/2014/main" id="{DC0E4B72-3DC5-914D-A03B-6F8422DBF952}"/>
              </a:ext>
            </a:extLst>
          </p:cNvPr>
          <p:cNvSpPr>
            <a:spLocks noGrp="1"/>
          </p:cNvSpPr>
          <p:nvPr>
            <p:ph idx="1"/>
          </p:nvPr>
        </p:nvSpPr>
        <p:spPr/>
        <p:txBody>
          <a:bodyPr/>
          <a:lstStyle/>
          <a:p>
            <a:r>
              <a:rPr lang="tr-TR" dirty="0"/>
              <a:t>Faiz: Paranın zaman değeri</a:t>
            </a:r>
          </a:p>
          <a:p>
            <a:pPr marL="0" indent="0">
              <a:buNone/>
            </a:pPr>
            <a:endParaRPr lang="tr-TR" dirty="0"/>
          </a:p>
          <a:p>
            <a:r>
              <a:rPr lang="tr-TR" dirty="0"/>
              <a:t>Şu andaki bir miktar paraya sahip olmak, yakın gelecekte yatırım imkanı vereceğinden, paranın potansiyel kazanma gücü vardır.</a:t>
            </a:r>
          </a:p>
          <a:p>
            <a:pPr marL="0" indent="0">
              <a:buNone/>
            </a:pPr>
            <a:r>
              <a:rPr lang="tr-TR" i="1" dirty="0"/>
              <a:t>	P(i)</a:t>
            </a:r>
          </a:p>
        </p:txBody>
      </p:sp>
    </p:spTree>
    <p:extLst>
      <p:ext uri="{BB962C8B-B14F-4D97-AF65-F5344CB8AC3E}">
        <p14:creationId xmlns:p14="http://schemas.microsoft.com/office/powerpoint/2010/main" val="2221649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B6A44F5-BF80-CC43-B09F-AD4833E5CA6A}"/>
              </a:ext>
            </a:extLst>
          </p:cNvPr>
          <p:cNvSpPr>
            <a:spLocks noGrp="1"/>
          </p:cNvSpPr>
          <p:nvPr>
            <p:ph type="title"/>
          </p:nvPr>
        </p:nvSpPr>
        <p:spPr/>
        <p:txBody>
          <a:bodyPr/>
          <a:lstStyle/>
          <a:p>
            <a:r>
              <a:rPr lang="tr-TR" dirty="0"/>
              <a:t>Faiz Çeşitleri</a:t>
            </a:r>
          </a:p>
        </p:txBody>
      </p:sp>
      <p:sp>
        <p:nvSpPr>
          <p:cNvPr id="3" name="İçerik Yer Tutucusu 2">
            <a:extLst>
              <a:ext uri="{FF2B5EF4-FFF2-40B4-BE49-F238E27FC236}">
                <a16:creationId xmlns:a16="http://schemas.microsoft.com/office/drawing/2014/main" id="{76AA6B56-B539-DA48-9C88-525D8D865196}"/>
              </a:ext>
            </a:extLst>
          </p:cNvPr>
          <p:cNvSpPr>
            <a:spLocks noGrp="1"/>
          </p:cNvSpPr>
          <p:nvPr>
            <p:ph idx="1"/>
          </p:nvPr>
        </p:nvSpPr>
        <p:spPr/>
        <p:txBody>
          <a:bodyPr/>
          <a:lstStyle/>
          <a:p>
            <a:r>
              <a:rPr lang="tr-TR" dirty="0"/>
              <a:t>Basit faiz</a:t>
            </a:r>
          </a:p>
          <a:p>
            <a:pPr algn="just"/>
            <a:r>
              <a:rPr lang="tr-TR" dirty="0"/>
              <a:t>Basit faiz </a:t>
            </a:r>
            <a:r>
              <a:rPr lang="tr-TR" dirty="0" err="1"/>
              <a:t>yaklaşımı</a:t>
            </a:r>
            <a:r>
              <a:rPr lang="tr-TR" dirty="0"/>
              <a:t>, kazanılan faizin zamanın </a:t>
            </a:r>
            <a:r>
              <a:rPr lang="tr-TR" dirty="0" err="1"/>
              <a:t>doğrusal</a:t>
            </a:r>
            <a:r>
              <a:rPr lang="tr-TR" dirty="0"/>
              <a:t> bir fonksiyonu </a:t>
            </a:r>
            <a:r>
              <a:rPr lang="tr-TR" dirty="0" err="1"/>
              <a:t>olduğunu</a:t>
            </a:r>
            <a:r>
              <a:rPr lang="tr-TR" dirty="0"/>
              <a:t> kabul eder. </a:t>
            </a:r>
          </a:p>
          <a:p>
            <a:pPr algn="just"/>
            <a:endParaRPr lang="tr-TR" dirty="0"/>
          </a:p>
          <a:p>
            <a:pPr algn="just"/>
            <a:r>
              <a:rPr lang="tr-TR" dirty="0"/>
              <a:t>Basit faiz yatırıma ayrılan bir para (A) için yatırımda geçen süre (s) ve işleyen faiz (f) oranında kazanılan faiz tutarıdır.</a:t>
            </a:r>
          </a:p>
          <a:p>
            <a:pPr marL="0" indent="0" algn="just">
              <a:buNone/>
            </a:pPr>
            <a:r>
              <a:rPr lang="tr-TR" i="1" dirty="0"/>
              <a:t>	𝐹 = 𝐴 × 𝑠 × f</a:t>
            </a:r>
          </a:p>
          <a:p>
            <a:endParaRPr lang="tr-TR" dirty="0"/>
          </a:p>
        </p:txBody>
      </p:sp>
    </p:spTree>
    <p:extLst>
      <p:ext uri="{BB962C8B-B14F-4D97-AF65-F5344CB8AC3E}">
        <p14:creationId xmlns:p14="http://schemas.microsoft.com/office/powerpoint/2010/main" val="1129975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08EF6D2-2022-8F4F-99A5-599A8B677692}"/>
              </a:ext>
            </a:extLst>
          </p:cNvPr>
          <p:cNvSpPr>
            <a:spLocks noGrp="1"/>
          </p:cNvSpPr>
          <p:nvPr>
            <p:ph type="title"/>
          </p:nvPr>
        </p:nvSpPr>
        <p:spPr/>
        <p:txBody>
          <a:bodyPr/>
          <a:lstStyle/>
          <a:p>
            <a:r>
              <a:rPr lang="tr-TR" dirty="0"/>
              <a:t>Örnekler-basit faiz</a:t>
            </a:r>
          </a:p>
        </p:txBody>
      </p:sp>
      <p:sp>
        <p:nvSpPr>
          <p:cNvPr id="3" name="İçerik Yer Tutucusu 2">
            <a:extLst>
              <a:ext uri="{FF2B5EF4-FFF2-40B4-BE49-F238E27FC236}">
                <a16:creationId xmlns:a16="http://schemas.microsoft.com/office/drawing/2014/main" id="{882EFFC5-8668-4C45-A7FF-7D89BBB45724}"/>
              </a:ext>
            </a:extLst>
          </p:cNvPr>
          <p:cNvSpPr>
            <a:spLocks noGrp="1"/>
          </p:cNvSpPr>
          <p:nvPr>
            <p:ph idx="1"/>
          </p:nvPr>
        </p:nvSpPr>
        <p:spPr/>
        <p:txBody>
          <a:bodyPr/>
          <a:lstStyle/>
          <a:p>
            <a:pPr marL="0" indent="0">
              <a:buNone/>
            </a:pPr>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3F1BB251-C530-1E4D-B88A-B3FFB21484A7}"/>
              </a:ext>
            </a:extLst>
          </p:cNvPr>
          <p:cNvPicPr>
            <a:picLocks noChangeAspect="1"/>
          </p:cNvPicPr>
          <p:nvPr/>
        </p:nvPicPr>
        <p:blipFill>
          <a:blip r:embed="rId2"/>
          <a:stretch>
            <a:fillRect/>
          </a:stretch>
        </p:blipFill>
        <p:spPr>
          <a:xfrm>
            <a:off x="3779816" y="864108"/>
            <a:ext cx="7113471" cy="2718156"/>
          </a:xfrm>
          <a:prstGeom prst="rect">
            <a:avLst/>
          </a:prstGeom>
        </p:spPr>
      </p:pic>
    </p:spTree>
    <p:extLst>
      <p:ext uri="{BB962C8B-B14F-4D97-AF65-F5344CB8AC3E}">
        <p14:creationId xmlns:p14="http://schemas.microsoft.com/office/powerpoint/2010/main" val="1186080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D3F6DC2-5CF1-7F4C-937B-49C4DC6E076C}"/>
              </a:ext>
            </a:extLst>
          </p:cNvPr>
          <p:cNvSpPr>
            <a:spLocks noGrp="1"/>
          </p:cNvSpPr>
          <p:nvPr>
            <p:ph type="title"/>
          </p:nvPr>
        </p:nvSpPr>
        <p:spPr/>
        <p:txBody>
          <a:bodyPr/>
          <a:lstStyle/>
          <a:p>
            <a:r>
              <a:rPr lang="tr-TR" dirty="0"/>
              <a:t>Örnekler-basit faiz</a:t>
            </a:r>
          </a:p>
        </p:txBody>
      </p:sp>
      <p:pic>
        <p:nvPicPr>
          <p:cNvPr id="4" name="İçerik Yer Tutucusu 3">
            <a:extLst>
              <a:ext uri="{FF2B5EF4-FFF2-40B4-BE49-F238E27FC236}">
                <a16:creationId xmlns:a16="http://schemas.microsoft.com/office/drawing/2014/main" id="{15396EC2-3DB9-8243-9E0E-8053766C6DD7}"/>
              </a:ext>
            </a:extLst>
          </p:cNvPr>
          <p:cNvPicPr>
            <a:picLocks noGrp="1" noChangeAspect="1"/>
          </p:cNvPicPr>
          <p:nvPr>
            <p:ph idx="1"/>
          </p:nvPr>
        </p:nvPicPr>
        <p:blipFill>
          <a:blip r:embed="rId2"/>
          <a:stretch>
            <a:fillRect/>
          </a:stretch>
        </p:blipFill>
        <p:spPr>
          <a:xfrm>
            <a:off x="3759407" y="809047"/>
            <a:ext cx="7315200" cy="2984137"/>
          </a:xfrm>
          <a:prstGeom prst="rect">
            <a:avLst/>
          </a:prstGeom>
        </p:spPr>
      </p:pic>
    </p:spTree>
    <p:extLst>
      <p:ext uri="{BB962C8B-B14F-4D97-AF65-F5344CB8AC3E}">
        <p14:creationId xmlns:p14="http://schemas.microsoft.com/office/powerpoint/2010/main" val="166468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9B5DB50-F575-4A4A-8D1D-9ECD4F7B8BD4}"/>
              </a:ext>
            </a:extLst>
          </p:cNvPr>
          <p:cNvSpPr>
            <a:spLocks noGrp="1"/>
          </p:cNvSpPr>
          <p:nvPr>
            <p:ph type="title"/>
          </p:nvPr>
        </p:nvSpPr>
        <p:spPr/>
        <p:txBody>
          <a:bodyPr/>
          <a:lstStyle/>
          <a:p>
            <a:r>
              <a:rPr lang="tr-TR" dirty="0"/>
              <a:t>Örnekler-basit faiz</a:t>
            </a:r>
          </a:p>
        </p:txBody>
      </p:sp>
      <p:pic>
        <p:nvPicPr>
          <p:cNvPr id="4" name="İçerik Yer Tutucusu 3">
            <a:extLst>
              <a:ext uri="{FF2B5EF4-FFF2-40B4-BE49-F238E27FC236}">
                <a16:creationId xmlns:a16="http://schemas.microsoft.com/office/drawing/2014/main" id="{F631F116-72EE-DD49-86D3-A2E392751015}"/>
              </a:ext>
            </a:extLst>
          </p:cNvPr>
          <p:cNvPicPr>
            <a:picLocks noGrp="1" noChangeAspect="1"/>
          </p:cNvPicPr>
          <p:nvPr>
            <p:ph idx="1"/>
          </p:nvPr>
        </p:nvPicPr>
        <p:blipFill>
          <a:blip r:embed="rId2"/>
          <a:stretch>
            <a:fillRect/>
          </a:stretch>
        </p:blipFill>
        <p:spPr>
          <a:xfrm>
            <a:off x="3709712" y="734125"/>
            <a:ext cx="7315200" cy="3074346"/>
          </a:xfrm>
          <a:prstGeom prst="rect">
            <a:avLst/>
          </a:prstGeom>
        </p:spPr>
      </p:pic>
    </p:spTree>
    <p:extLst>
      <p:ext uri="{BB962C8B-B14F-4D97-AF65-F5344CB8AC3E}">
        <p14:creationId xmlns:p14="http://schemas.microsoft.com/office/powerpoint/2010/main" val="209806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0CE2803-387F-2F4E-90F0-23F73E99FE40}"/>
              </a:ext>
            </a:extLst>
          </p:cNvPr>
          <p:cNvSpPr>
            <a:spLocks noGrp="1"/>
          </p:cNvSpPr>
          <p:nvPr>
            <p:ph type="title"/>
          </p:nvPr>
        </p:nvSpPr>
        <p:spPr/>
        <p:txBody>
          <a:bodyPr/>
          <a:lstStyle/>
          <a:p>
            <a:r>
              <a:rPr lang="tr-TR" dirty="0"/>
              <a:t>Takip</a:t>
            </a:r>
          </a:p>
        </p:txBody>
      </p:sp>
      <p:sp>
        <p:nvSpPr>
          <p:cNvPr id="3" name="İçerik Yer Tutucusu 2">
            <a:extLst>
              <a:ext uri="{FF2B5EF4-FFF2-40B4-BE49-F238E27FC236}">
                <a16:creationId xmlns:a16="http://schemas.microsoft.com/office/drawing/2014/main" id="{9689C30C-252A-6D4A-8757-125C749B7A18}"/>
              </a:ext>
            </a:extLst>
          </p:cNvPr>
          <p:cNvSpPr>
            <a:spLocks noGrp="1"/>
          </p:cNvSpPr>
          <p:nvPr>
            <p:ph idx="1"/>
          </p:nvPr>
        </p:nvSpPr>
        <p:spPr/>
        <p:txBody>
          <a:bodyPr/>
          <a:lstStyle/>
          <a:p>
            <a:pPr algn="just"/>
            <a:r>
              <a:rPr lang="tr-TR" dirty="0"/>
              <a:t>Derste karmaşık olmayan bazı matematiksel </a:t>
            </a:r>
            <a:r>
              <a:rPr lang="tr-TR" dirty="0" err="1"/>
              <a:t>maliyetleme</a:t>
            </a:r>
            <a:r>
              <a:rPr lang="tr-TR" dirty="0"/>
              <a:t> modelleri ve analizleri yer alacak. Çoğunlukla araştırma ve okuma ağırlıklı bir ders.</a:t>
            </a:r>
          </a:p>
          <a:p>
            <a:pPr algn="just"/>
            <a:endParaRPr lang="tr-TR" dirty="0"/>
          </a:p>
          <a:p>
            <a:pPr algn="just"/>
            <a:r>
              <a:rPr lang="tr-TR" dirty="0"/>
              <a:t>Dersimiz, iş hayatı (Kamu veya özel) ve özellikle girişimcilik alanında yazılım geliştirme pratiği ile yönetimi birleştiren bir alan olma özelliğini taşıyor.</a:t>
            </a:r>
          </a:p>
        </p:txBody>
      </p:sp>
    </p:spTree>
    <p:extLst>
      <p:ext uri="{BB962C8B-B14F-4D97-AF65-F5344CB8AC3E}">
        <p14:creationId xmlns:p14="http://schemas.microsoft.com/office/powerpoint/2010/main" val="35391648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D34F238-5FA5-AB43-ADBF-C8CF9699F126}"/>
              </a:ext>
            </a:extLst>
          </p:cNvPr>
          <p:cNvSpPr>
            <a:spLocks noGrp="1"/>
          </p:cNvSpPr>
          <p:nvPr>
            <p:ph type="title"/>
          </p:nvPr>
        </p:nvSpPr>
        <p:spPr/>
        <p:txBody>
          <a:bodyPr/>
          <a:lstStyle/>
          <a:p>
            <a:r>
              <a:rPr lang="tr-TR" dirty="0"/>
              <a:t>Bileşik faiz</a:t>
            </a:r>
          </a:p>
        </p:txBody>
      </p:sp>
      <p:sp>
        <p:nvSpPr>
          <p:cNvPr id="3" name="İçerik Yer Tutucusu 2">
            <a:extLst>
              <a:ext uri="{FF2B5EF4-FFF2-40B4-BE49-F238E27FC236}">
                <a16:creationId xmlns:a16="http://schemas.microsoft.com/office/drawing/2014/main" id="{E02AA3F9-BF27-8D46-9111-4E51C500CC04}"/>
              </a:ext>
            </a:extLst>
          </p:cNvPr>
          <p:cNvSpPr>
            <a:spLocks noGrp="1"/>
          </p:cNvSpPr>
          <p:nvPr>
            <p:ph idx="1"/>
          </p:nvPr>
        </p:nvSpPr>
        <p:spPr/>
        <p:txBody>
          <a:bodyPr/>
          <a:lstStyle/>
          <a:p>
            <a:pPr algn="just"/>
            <a:r>
              <a:rPr lang="tr-TR" dirty="0"/>
              <a:t>Dönem sonunda kazanılan faizin çekilmediğini ve otomatik olarak bir dahaki döneme ana para ile aktarıldığını varsayar. Bu şekilde biriken faize bileşik faiz denir.</a:t>
            </a:r>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p:txBody>
      </p:sp>
      <p:pic>
        <p:nvPicPr>
          <p:cNvPr id="4" name="Resim 3">
            <a:extLst>
              <a:ext uri="{FF2B5EF4-FFF2-40B4-BE49-F238E27FC236}">
                <a16:creationId xmlns:a16="http://schemas.microsoft.com/office/drawing/2014/main" id="{A9A3B096-ED05-A54A-803A-DF42E5FE4A0C}"/>
              </a:ext>
            </a:extLst>
          </p:cNvPr>
          <p:cNvPicPr>
            <a:picLocks noChangeAspect="1"/>
          </p:cNvPicPr>
          <p:nvPr/>
        </p:nvPicPr>
        <p:blipFill>
          <a:blip r:embed="rId2"/>
          <a:stretch>
            <a:fillRect/>
          </a:stretch>
        </p:blipFill>
        <p:spPr>
          <a:xfrm>
            <a:off x="3869268" y="2066787"/>
            <a:ext cx="4889500" cy="2108200"/>
          </a:xfrm>
          <a:prstGeom prst="rect">
            <a:avLst/>
          </a:prstGeom>
        </p:spPr>
      </p:pic>
      <p:pic>
        <p:nvPicPr>
          <p:cNvPr id="5" name="Resim 4">
            <a:extLst>
              <a:ext uri="{FF2B5EF4-FFF2-40B4-BE49-F238E27FC236}">
                <a16:creationId xmlns:a16="http://schemas.microsoft.com/office/drawing/2014/main" id="{3966F76F-9532-2345-9161-D558BE883AAE}"/>
              </a:ext>
            </a:extLst>
          </p:cNvPr>
          <p:cNvPicPr>
            <a:picLocks noChangeAspect="1"/>
          </p:cNvPicPr>
          <p:nvPr/>
        </p:nvPicPr>
        <p:blipFill>
          <a:blip r:embed="rId3"/>
          <a:stretch>
            <a:fillRect/>
          </a:stretch>
        </p:blipFill>
        <p:spPr>
          <a:xfrm>
            <a:off x="4015685" y="4174987"/>
            <a:ext cx="5194300" cy="1562100"/>
          </a:xfrm>
          <a:prstGeom prst="rect">
            <a:avLst/>
          </a:prstGeom>
        </p:spPr>
      </p:pic>
    </p:spTree>
    <p:extLst>
      <p:ext uri="{BB962C8B-B14F-4D97-AF65-F5344CB8AC3E}">
        <p14:creationId xmlns:p14="http://schemas.microsoft.com/office/powerpoint/2010/main" val="3865072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7B67112-3F99-BF43-8D47-29BB996D6C0C}"/>
              </a:ext>
            </a:extLst>
          </p:cNvPr>
          <p:cNvSpPr>
            <a:spLocks noGrp="1"/>
          </p:cNvSpPr>
          <p:nvPr>
            <p:ph type="title"/>
          </p:nvPr>
        </p:nvSpPr>
        <p:spPr/>
        <p:txBody>
          <a:bodyPr/>
          <a:lstStyle/>
          <a:p>
            <a:r>
              <a:rPr lang="tr-TR" dirty="0"/>
              <a:t>Bileşik faiz</a:t>
            </a:r>
          </a:p>
        </p:txBody>
      </p:sp>
      <p:sp>
        <p:nvSpPr>
          <p:cNvPr id="3" name="İçerik Yer Tutucusu 2">
            <a:extLst>
              <a:ext uri="{FF2B5EF4-FFF2-40B4-BE49-F238E27FC236}">
                <a16:creationId xmlns:a16="http://schemas.microsoft.com/office/drawing/2014/main" id="{3AECD0E1-1BF7-2C48-8991-9B29D1B56B76}"/>
              </a:ext>
            </a:extLst>
          </p:cNvPr>
          <p:cNvSpPr>
            <a:spLocks noGrp="1"/>
          </p:cNvSpPr>
          <p:nvPr>
            <p:ph idx="1"/>
          </p:nvPr>
        </p:nvSpPr>
        <p:spPr/>
        <p:txBody>
          <a:bodyPr/>
          <a:lstStyle/>
          <a:p>
            <a:r>
              <a:rPr lang="tr-TR" dirty="0" err="1"/>
              <a:t>Förmülde</a:t>
            </a:r>
            <a:r>
              <a:rPr lang="tr-TR" dirty="0"/>
              <a:t> A’yı ortak paranteze alarak sadeleştirebiliriz.</a:t>
            </a:r>
          </a:p>
          <a:p>
            <a:endParaRPr lang="tr-TR" dirty="0"/>
          </a:p>
          <a:p>
            <a:r>
              <a:rPr lang="tr-TR" dirty="0"/>
              <a:t>A*((1+f’)</a:t>
            </a:r>
            <a:r>
              <a:rPr lang="tr-TR" baseline="30000" dirty="0"/>
              <a:t>d</a:t>
            </a:r>
            <a:r>
              <a:rPr lang="tr-TR" dirty="0"/>
              <a:t> -1)</a:t>
            </a:r>
            <a:endParaRPr lang="tr-TR" baseline="30000" dirty="0"/>
          </a:p>
        </p:txBody>
      </p:sp>
    </p:spTree>
    <p:extLst>
      <p:ext uri="{BB962C8B-B14F-4D97-AF65-F5344CB8AC3E}">
        <p14:creationId xmlns:p14="http://schemas.microsoft.com/office/powerpoint/2010/main" val="3013944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6EF7BCD-06CE-E64E-B148-C73326E4CDB8}"/>
              </a:ext>
            </a:extLst>
          </p:cNvPr>
          <p:cNvSpPr>
            <a:spLocks noGrp="1"/>
          </p:cNvSpPr>
          <p:nvPr>
            <p:ph type="title"/>
          </p:nvPr>
        </p:nvSpPr>
        <p:spPr/>
        <p:txBody>
          <a:bodyPr/>
          <a:lstStyle/>
          <a:p>
            <a:r>
              <a:rPr lang="tr-TR" dirty="0"/>
              <a:t>Örnekler-bileşik faiz</a:t>
            </a:r>
          </a:p>
        </p:txBody>
      </p:sp>
      <p:pic>
        <p:nvPicPr>
          <p:cNvPr id="4" name="İçerik Yer Tutucusu 3">
            <a:extLst>
              <a:ext uri="{FF2B5EF4-FFF2-40B4-BE49-F238E27FC236}">
                <a16:creationId xmlns:a16="http://schemas.microsoft.com/office/drawing/2014/main" id="{9F3ACC08-C8E9-F648-B07F-4F2DCB6920C8}"/>
              </a:ext>
            </a:extLst>
          </p:cNvPr>
          <p:cNvPicPr>
            <a:picLocks noGrp="1" noChangeAspect="1"/>
          </p:cNvPicPr>
          <p:nvPr>
            <p:ph idx="1"/>
          </p:nvPr>
        </p:nvPicPr>
        <p:blipFill>
          <a:blip r:embed="rId2"/>
          <a:stretch>
            <a:fillRect/>
          </a:stretch>
        </p:blipFill>
        <p:spPr>
          <a:xfrm>
            <a:off x="3868738" y="1551825"/>
            <a:ext cx="7315200" cy="3744824"/>
          </a:xfrm>
          <a:prstGeom prst="rect">
            <a:avLst/>
          </a:prstGeom>
        </p:spPr>
      </p:pic>
    </p:spTree>
    <p:extLst>
      <p:ext uri="{BB962C8B-B14F-4D97-AF65-F5344CB8AC3E}">
        <p14:creationId xmlns:p14="http://schemas.microsoft.com/office/powerpoint/2010/main" val="1721791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7B50CB9-5A94-7441-AC64-3BE00D1FE3C6}"/>
              </a:ext>
            </a:extLst>
          </p:cNvPr>
          <p:cNvSpPr>
            <a:spLocks noGrp="1"/>
          </p:cNvSpPr>
          <p:nvPr>
            <p:ph type="title"/>
          </p:nvPr>
        </p:nvSpPr>
        <p:spPr/>
        <p:txBody>
          <a:bodyPr/>
          <a:lstStyle/>
          <a:p>
            <a:r>
              <a:rPr lang="tr-TR" dirty="0"/>
              <a:t>Bileşik faiz </a:t>
            </a:r>
            <a:r>
              <a:rPr lang="tr-TR" dirty="0" err="1"/>
              <a:t>python</a:t>
            </a:r>
            <a:r>
              <a:rPr lang="tr-TR" dirty="0"/>
              <a:t> kodu</a:t>
            </a:r>
          </a:p>
        </p:txBody>
      </p:sp>
      <p:sp>
        <p:nvSpPr>
          <p:cNvPr id="3" name="İçerik Yer Tutucusu 2">
            <a:extLst>
              <a:ext uri="{FF2B5EF4-FFF2-40B4-BE49-F238E27FC236}">
                <a16:creationId xmlns:a16="http://schemas.microsoft.com/office/drawing/2014/main" id="{BE4D2711-E938-1E4A-8575-CC355F011C0F}"/>
              </a:ext>
            </a:extLst>
          </p:cNvPr>
          <p:cNvSpPr>
            <a:spLocks noGrp="1"/>
          </p:cNvSpPr>
          <p:nvPr>
            <p:ph idx="1"/>
          </p:nvPr>
        </p:nvSpPr>
        <p:spPr/>
        <p:txBody>
          <a:bodyPr/>
          <a:lstStyle/>
          <a:p>
            <a:pPr algn="just"/>
            <a:r>
              <a:rPr lang="tr-TR" dirty="0"/>
              <a:t>Aşağıda </a:t>
            </a:r>
            <a:r>
              <a:rPr lang="tr-TR" dirty="0" err="1"/>
              <a:t>python</a:t>
            </a:r>
            <a:r>
              <a:rPr lang="tr-TR" dirty="0"/>
              <a:t> kodu verilmiştir. Dönem hesaplamasına (örneğin faiz yıllık ve dönem 3 ay ise 3/12 olacak) ve işlem önceliği için parantez kullanımına dikkat edelim.</a:t>
            </a:r>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a:p>
            <a:pPr algn="just"/>
            <a:endParaRPr lang="tr-TR" dirty="0"/>
          </a:p>
        </p:txBody>
      </p:sp>
      <p:pic>
        <p:nvPicPr>
          <p:cNvPr id="4" name="Resim 3">
            <a:extLst>
              <a:ext uri="{FF2B5EF4-FFF2-40B4-BE49-F238E27FC236}">
                <a16:creationId xmlns:a16="http://schemas.microsoft.com/office/drawing/2014/main" id="{B6412170-DDD0-8545-946D-F48B4D61EFE8}"/>
              </a:ext>
            </a:extLst>
          </p:cNvPr>
          <p:cNvPicPr>
            <a:picLocks noChangeAspect="1"/>
          </p:cNvPicPr>
          <p:nvPr/>
        </p:nvPicPr>
        <p:blipFill>
          <a:blip r:embed="rId2"/>
          <a:stretch>
            <a:fillRect/>
          </a:stretch>
        </p:blipFill>
        <p:spPr>
          <a:xfrm>
            <a:off x="4046053" y="1740017"/>
            <a:ext cx="4054338" cy="3368822"/>
          </a:xfrm>
          <a:prstGeom prst="rect">
            <a:avLst/>
          </a:prstGeom>
        </p:spPr>
      </p:pic>
      <p:pic>
        <p:nvPicPr>
          <p:cNvPr id="5" name="Resim 4">
            <a:extLst>
              <a:ext uri="{FF2B5EF4-FFF2-40B4-BE49-F238E27FC236}">
                <a16:creationId xmlns:a16="http://schemas.microsoft.com/office/drawing/2014/main" id="{7BEB9CCF-8B3A-1341-988B-D2430C9EDFCE}"/>
              </a:ext>
            </a:extLst>
          </p:cNvPr>
          <p:cNvPicPr>
            <a:picLocks noChangeAspect="1"/>
          </p:cNvPicPr>
          <p:nvPr/>
        </p:nvPicPr>
        <p:blipFill>
          <a:blip r:embed="rId3"/>
          <a:stretch>
            <a:fillRect/>
          </a:stretch>
        </p:blipFill>
        <p:spPr>
          <a:xfrm>
            <a:off x="4046053" y="5301183"/>
            <a:ext cx="2881521" cy="610653"/>
          </a:xfrm>
          <a:prstGeom prst="rect">
            <a:avLst/>
          </a:prstGeom>
        </p:spPr>
      </p:pic>
    </p:spTree>
    <p:extLst>
      <p:ext uri="{BB962C8B-B14F-4D97-AF65-F5344CB8AC3E}">
        <p14:creationId xmlns:p14="http://schemas.microsoft.com/office/powerpoint/2010/main" val="573209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80DD624-D9CD-BE44-9659-5812B32FF76C}"/>
              </a:ext>
            </a:extLst>
          </p:cNvPr>
          <p:cNvSpPr>
            <a:spLocks noGrp="1"/>
          </p:cNvSpPr>
          <p:nvPr>
            <p:ph type="title"/>
          </p:nvPr>
        </p:nvSpPr>
        <p:spPr/>
        <p:txBody>
          <a:bodyPr/>
          <a:lstStyle/>
          <a:p>
            <a:r>
              <a:rPr lang="tr-TR" dirty="0"/>
              <a:t>Örnekler-bileşik faiz</a:t>
            </a:r>
          </a:p>
        </p:txBody>
      </p:sp>
      <p:pic>
        <p:nvPicPr>
          <p:cNvPr id="4" name="İçerik Yer Tutucusu 3">
            <a:extLst>
              <a:ext uri="{FF2B5EF4-FFF2-40B4-BE49-F238E27FC236}">
                <a16:creationId xmlns:a16="http://schemas.microsoft.com/office/drawing/2014/main" id="{FF98B3BB-A753-E847-BAED-E07C72922FDD}"/>
              </a:ext>
            </a:extLst>
          </p:cNvPr>
          <p:cNvPicPr>
            <a:picLocks noGrp="1" noChangeAspect="1"/>
          </p:cNvPicPr>
          <p:nvPr>
            <p:ph idx="1"/>
          </p:nvPr>
        </p:nvPicPr>
        <p:blipFill>
          <a:blip r:embed="rId2"/>
          <a:stretch>
            <a:fillRect/>
          </a:stretch>
        </p:blipFill>
        <p:spPr>
          <a:xfrm>
            <a:off x="3679895" y="817767"/>
            <a:ext cx="7315200" cy="3940731"/>
          </a:xfrm>
          <a:prstGeom prst="rect">
            <a:avLst/>
          </a:prstGeom>
        </p:spPr>
      </p:pic>
    </p:spTree>
    <p:extLst>
      <p:ext uri="{BB962C8B-B14F-4D97-AF65-F5344CB8AC3E}">
        <p14:creationId xmlns:p14="http://schemas.microsoft.com/office/powerpoint/2010/main" val="2591106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C49B81BA-C48C-9C4C-A6D2-63FFDF0C2159}"/>
              </a:ext>
            </a:extLst>
          </p:cNvPr>
          <p:cNvSpPr>
            <a:spLocks noGrp="1"/>
          </p:cNvSpPr>
          <p:nvPr>
            <p:ph type="title"/>
          </p:nvPr>
        </p:nvSpPr>
        <p:spPr/>
        <p:txBody>
          <a:bodyPr/>
          <a:lstStyle/>
          <a:p>
            <a:r>
              <a:rPr lang="tr-TR" dirty="0"/>
              <a:t>Nakit akış diyagramı</a:t>
            </a:r>
          </a:p>
        </p:txBody>
      </p:sp>
      <p:sp>
        <p:nvSpPr>
          <p:cNvPr id="3" name="İçerik Yer Tutucusu 2">
            <a:extLst>
              <a:ext uri="{FF2B5EF4-FFF2-40B4-BE49-F238E27FC236}">
                <a16:creationId xmlns:a16="http://schemas.microsoft.com/office/drawing/2014/main" id="{225214D9-CF27-AC4F-A4F2-254DD13FE995}"/>
              </a:ext>
            </a:extLst>
          </p:cNvPr>
          <p:cNvSpPr>
            <a:spLocks noGrp="1"/>
          </p:cNvSpPr>
          <p:nvPr>
            <p:ph idx="1"/>
          </p:nvPr>
        </p:nvSpPr>
        <p:spPr/>
        <p:txBody>
          <a:bodyPr/>
          <a:lstStyle/>
          <a:p>
            <a:pPr algn="just"/>
            <a:r>
              <a:rPr lang="tr-TR" dirty="0"/>
              <a:t>Nakit </a:t>
            </a:r>
            <a:r>
              <a:rPr lang="tr-TR" dirty="0" err="1"/>
              <a:t>akıs</a:t>
            </a:r>
            <a:r>
              <a:rPr lang="tr-TR" dirty="0"/>
              <a:t>̧ diyagramı, </a:t>
            </a:r>
            <a:r>
              <a:rPr lang="tr-TR" dirty="0" err="1"/>
              <a:t>üzerinde</a:t>
            </a:r>
            <a:r>
              <a:rPr lang="tr-TR" dirty="0"/>
              <a:t> farklı zaman noktalarındaki nakitlerin oklarla </a:t>
            </a:r>
            <a:r>
              <a:rPr lang="tr-TR" dirty="0" err="1"/>
              <a:t>gösterildiği</a:t>
            </a:r>
            <a:r>
              <a:rPr lang="tr-TR" dirty="0"/>
              <a:t> bir zaman eksenidir. Nakitler </a:t>
            </a:r>
            <a:r>
              <a:rPr lang="tr-TR" dirty="0" err="1"/>
              <a:t>dönem</a:t>
            </a:r>
            <a:r>
              <a:rPr lang="tr-TR" dirty="0"/>
              <a:t> sonlarında </a:t>
            </a:r>
            <a:r>
              <a:rPr lang="tr-TR" dirty="0" err="1"/>
              <a:t>gösterilirler</a:t>
            </a:r>
            <a:r>
              <a:rPr lang="tr-TR" dirty="0"/>
              <a:t>. Bir </a:t>
            </a:r>
            <a:r>
              <a:rPr lang="tr-TR" dirty="0" err="1"/>
              <a:t>dönemin</a:t>
            </a:r>
            <a:r>
              <a:rPr lang="tr-TR" dirty="0"/>
              <a:t> sonu, bir sonraki </a:t>
            </a:r>
            <a:r>
              <a:rPr lang="tr-TR" dirty="0" err="1"/>
              <a:t>dönemin</a:t>
            </a:r>
            <a:r>
              <a:rPr lang="tr-TR" dirty="0"/>
              <a:t> </a:t>
            </a:r>
            <a:r>
              <a:rPr lang="tr-TR" dirty="0" err="1"/>
              <a:t>başlangıcıdır</a:t>
            </a:r>
            <a:r>
              <a:rPr lang="tr-TR" dirty="0"/>
              <a:t>. Daha </a:t>
            </a:r>
            <a:r>
              <a:rPr lang="tr-TR" dirty="0" err="1"/>
              <a:t>büyük</a:t>
            </a:r>
            <a:r>
              <a:rPr lang="tr-TR" dirty="0"/>
              <a:t> bir nakit, daha uzun bir ok ile </a:t>
            </a:r>
            <a:r>
              <a:rPr lang="tr-TR" dirty="0" err="1"/>
              <a:t>gösterilir</a:t>
            </a:r>
            <a:r>
              <a:rPr lang="tr-TR" dirty="0"/>
              <a:t>. Yukarı </a:t>
            </a:r>
            <a:r>
              <a:rPr lang="tr-TR" dirty="0" err="1"/>
              <a:t>yönlu</a:t>
            </a:r>
            <a:r>
              <a:rPr lang="tr-TR" dirty="0"/>
              <a:t>̈ oklar genellikle </a:t>
            </a:r>
            <a:r>
              <a:rPr lang="tr-TR" dirty="0" err="1"/>
              <a:t>kazançları</a:t>
            </a:r>
            <a:r>
              <a:rPr lang="tr-TR" dirty="0"/>
              <a:t>, </a:t>
            </a:r>
            <a:r>
              <a:rPr lang="tr-TR" dirty="0" err="1"/>
              <a:t>aşağı</a:t>
            </a:r>
            <a:r>
              <a:rPr lang="tr-TR" dirty="0"/>
              <a:t> </a:t>
            </a:r>
            <a:r>
              <a:rPr lang="tr-TR" dirty="0" err="1"/>
              <a:t>yönlu</a:t>
            </a:r>
            <a:r>
              <a:rPr lang="tr-TR" dirty="0"/>
              <a:t>̈ oklar ise maliyetleri </a:t>
            </a:r>
            <a:r>
              <a:rPr lang="tr-TR" dirty="0" err="1"/>
              <a:t>gösterirler</a:t>
            </a:r>
            <a:r>
              <a:rPr lang="tr-TR" dirty="0"/>
              <a:t>. </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4" name="Resim 3">
            <a:extLst>
              <a:ext uri="{FF2B5EF4-FFF2-40B4-BE49-F238E27FC236}">
                <a16:creationId xmlns:a16="http://schemas.microsoft.com/office/drawing/2014/main" id="{69D24068-5AF0-AA4E-BEB0-B2DC1B14ACD8}"/>
              </a:ext>
            </a:extLst>
          </p:cNvPr>
          <p:cNvPicPr>
            <a:picLocks noChangeAspect="1"/>
          </p:cNvPicPr>
          <p:nvPr/>
        </p:nvPicPr>
        <p:blipFill>
          <a:blip r:embed="rId2"/>
          <a:stretch>
            <a:fillRect/>
          </a:stretch>
        </p:blipFill>
        <p:spPr>
          <a:xfrm>
            <a:off x="3869268" y="2851684"/>
            <a:ext cx="4240145" cy="2873336"/>
          </a:xfrm>
          <a:prstGeom prst="rect">
            <a:avLst/>
          </a:prstGeom>
        </p:spPr>
      </p:pic>
    </p:spTree>
    <p:extLst>
      <p:ext uri="{BB962C8B-B14F-4D97-AF65-F5344CB8AC3E}">
        <p14:creationId xmlns:p14="http://schemas.microsoft.com/office/powerpoint/2010/main" val="882880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D9089E3-CF5E-524D-AC05-CCCD37FF785F}"/>
              </a:ext>
            </a:extLst>
          </p:cNvPr>
          <p:cNvSpPr>
            <a:spLocks noGrp="1"/>
          </p:cNvSpPr>
          <p:nvPr>
            <p:ph type="title"/>
          </p:nvPr>
        </p:nvSpPr>
        <p:spPr/>
        <p:txBody>
          <a:bodyPr/>
          <a:lstStyle/>
          <a:p>
            <a:r>
              <a:rPr lang="tr-TR" dirty="0"/>
              <a:t>Not</a:t>
            </a:r>
          </a:p>
        </p:txBody>
      </p:sp>
      <p:sp>
        <p:nvSpPr>
          <p:cNvPr id="3" name="İçerik Yer Tutucusu 2">
            <a:extLst>
              <a:ext uri="{FF2B5EF4-FFF2-40B4-BE49-F238E27FC236}">
                <a16:creationId xmlns:a16="http://schemas.microsoft.com/office/drawing/2014/main" id="{92DEFDDC-D8D2-2445-83FC-50530671E932}"/>
              </a:ext>
            </a:extLst>
          </p:cNvPr>
          <p:cNvSpPr>
            <a:spLocks noGrp="1"/>
          </p:cNvSpPr>
          <p:nvPr>
            <p:ph idx="1"/>
          </p:nvPr>
        </p:nvSpPr>
        <p:spPr/>
        <p:txBody>
          <a:bodyPr/>
          <a:lstStyle/>
          <a:p>
            <a:pPr algn="just"/>
            <a:r>
              <a:rPr lang="tr-TR" dirty="0"/>
              <a:t>Basit/bileşik faiz hesaplamalarında verilen formül doğrultusunda ana para, faiz oranı ve dönem verilerek faiz tutarı hesaplanmış/sorulmuştur. Faiz tutarı verilerek dönem ya da faiz oranı gibi problemlerde olabilir. Bakış açımız tek bilinmeyenli denklem olmalıdır. </a:t>
            </a:r>
          </a:p>
        </p:txBody>
      </p:sp>
    </p:spTree>
    <p:extLst>
      <p:ext uri="{BB962C8B-B14F-4D97-AF65-F5344CB8AC3E}">
        <p14:creationId xmlns:p14="http://schemas.microsoft.com/office/powerpoint/2010/main" val="1876348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7CFFB51-D1DA-624D-AA58-A1EF188F8346}"/>
              </a:ext>
            </a:extLst>
          </p:cNvPr>
          <p:cNvSpPr>
            <a:spLocks noGrp="1"/>
          </p:cNvSpPr>
          <p:nvPr>
            <p:ph type="title"/>
          </p:nvPr>
        </p:nvSpPr>
        <p:spPr/>
        <p:txBody>
          <a:bodyPr/>
          <a:lstStyle/>
          <a:p>
            <a:r>
              <a:rPr lang="tr-TR" dirty="0"/>
              <a:t>Yazılım ekonomisi</a:t>
            </a:r>
          </a:p>
        </p:txBody>
      </p:sp>
      <p:sp>
        <p:nvSpPr>
          <p:cNvPr id="3" name="İçerik Yer Tutucusu 2">
            <a:extLst>
              <a:ext uri="{FF2B5EF4-FFF2-40B4-BE49-F238E27FC236}">
                <a16:creationId xmlns:a16="http://schemas.microsoft.com/office/drawing/2014/main" id="{E175C000-6030-BE49-AB79-EDCDE05BEB9F}"/>
              </a:ext>
            </a:extLst>
          </p:cNvPr>
          <p:cNvSpPr>
            <a:spLocks noGrp="1"/>
          </p:cNvSpPr>
          <p:nvPr>
            <p:ph idx="1"/>
          </p:nvPr>
        </p:nvSpPr>
        <p:spPr/>
        <p:txBody>
          <a:bodyPr/>
          <a:lstStyle/>
          <a:p>
            <a:pPr algn="just"/>
            <a:r>
              <a:rPr lang="tr-TR" dirty="0"/>
              <a:t>Herhangi bir teknik problemin, teknik </a:t>
            </a:r>
            <a:r>
              <a:rPr lang="tr-TR" dirty="0" err="1"/>
              <a:t>yönden</a:t>
            </a:r>
            <a:r>
              <a:rPr lang="tr-TR" dirty="0"/>
              <a:t> ideal bir </a:t>
            </a:r>
            <a:r>
              <a:rPr lang="tr-TR" dirty="0" err="1"/>
              <a:t>çözüme</a:t>
            </a:r>
            <a:r>
              <a:rPr lang="tr-TR" dirty="0"/>
              <a:t> </a:t>
            </a:r>
            <a:r>
              <a:rPr lang="tr-TR" dirty="0" err="1"/>
              <a:t>kavuşturulması</a:t>
            </a:r>
            <a:r>
              <a:rPr lang="tr-TR" dirty="0"/>
              <a:t> yanında, bu </a:t>
            </a:r>
            <a:r>
              <a:rPr lang="tr-TR" dirty="0" err="1"/>
              <a:t>çözümün</a:t>
            </a:r>
            <a:r>
              <a:rPr lang="tr-TR" dirty="0"/>
              <a:t> </a:t>
            </a:r>
            <a:r>
              <a:rPr lang="tr-TR" dirty="0" err="1"/>
              <a:t>işletmeye</a:t>
            </a:r>
            <a:r>
              <a:rPr lang="tr-TR" dirty="0"/>
              <a:t> </a:t>
            </a:r>
            <a:r>
              <a:rPr lang="tr-TR" dirty="0" err="1"/>
              <a:t>yükleyeceği</a:t>
            </a:r>
            <a:r>
              <a:rPr lang="tr-TR" dirty="0"/>
              <a:t> maliyetlerle gelecekte </a:t>
            </a:r>
            <a:r>
              <a:rPr lang="tr-TR" dirty="0" err="1"/>
              <a:t>yaratacağı</a:t>
            </a:r>
            <a:r>
              <a:rPr lang="tr-TR" dirty="0"/>
              <a:t> ekonomik getirilerin </a:t>
            </a:r>
            <a:r>
              <a:rPr lang="tr-TR" dirty="0" err="1"/>
              <a:t>karşılaştırmalı</a:t>
            </a:r>
            <a:r>
              <a:rPr lang="tr-TR" dirty="0"/>
              <a:t> olarak analiz edilip </a:t>
            </a:r>
            <a:r>
              <a:rPr lang="tr-TR" dirty="0" err="1"/>
              <a:t>değerlendirilmesi</a:t>
            </a:r>
            <a:r>
              <a:rPr lang="tr-TR" dirty="0"/>
              <a:t> gerekir. </a:t>
            </a:r>
          </a:p>
          <a:p>
            <a:pPr algn="just"/>
            <a:endParaRPr lang="tr-TR" dirty="0"/>
          </a:p>
          <a:p>
            <a:pPr algn="just"/>
            <a:r>
              <a:rPr lang="tr-TR" dirty="0"/>
              <a:t>Yatırımın geri gelme süresi?</a:t>
            </a:r>
          </a:p>
          <a:p>
            <a:pPr algn="just"/>
            <a:endParaRPr lang="tr-TR" dirty="0"/>
          </a:p>
          <a:p>
            <a:pPr algn="just"/>
            <a:r>
              <a:rPr lang="tr-TR" dirty="0"/>
              <a:t>Sermaye için kredi kullanılması</a:t>
            </a:r>
          </a:p>
          <a:p>
            <a:pPr algn="just"/>
            <a:endParaRPr lang="tr-TR" dirty="0"/>
          </a:p>
          <a:p>
            <a:pPr algn="just"/>
            <a:r>
              <a:rPr lang="tr-TR" dirty="0"/>
              <a:t>Fırsat maliyeti? (Girişim yapmak yerine tahvil yada faizde sermayenin değerlendirilmesi)</a:t>
            </a:r>
          </a:p>
          <a:p>
            <a:endParaRPr lang="tr-TR" dirty="0"/>
          </a:p>
        </p:txBody>
      </p:sp>
    </p:spTree>
    <p:extLst>
      <p:ext uri="{BB962C8B-B14F-4D97-AF65-F5344CB8AC3E}">
        <p14:creationId xmlns:p14="http://schemas.microsoft.com/office/powerpoint/2010/main" val="4258688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24766E7-8850-2445-8224-E2CA5F1F104C}"/>
              </a:ext>
            </a:extLst>
          </p:cNvPr>
          <p:cNvSpPr>
            <a:spLocks noGrp="1"/>
          </p:cNvSpPr>
          <p:nvPr>
            <p:ph type="title"/>
          </p:nvPr>
        </p:nvSpPr>
        <p:spPr/>
        <p:txBody>
          <a:bodyPr/>
          <a:lstStyle/>
          <a:p>
            <a:r>
              <a:rPr lang="tr-TR" dirty="0"/>
              <a:t>Yararlanılan Kaynaklar</a:t>
            </a:r>
          </a:p>
        </p:txBody>
      </p:sp>
      <p:sp>
        <p:nvSpPr>
          <p:cNvPr id="3" name="İçerik Yer Tutucusu 2">
            <a:extLst>
              <a:ext uri="{FF2B5EF4-FFF2-40B4-BE49-F238E27FC236}">
                <a16:creationId xmlns:a16="http://schemas.microsoft.com/office/drawing/2014/main" id="{1B56A2A5-2B12-8349-8D00-9CCE7093AC77}"/>
              </a:ext>
            </a:extLst>
          </p:cNvPr>
          <p:cNvSpPr>
            <a:spLocks noGrp="1"/>
          </p:cNvSpPr>
          <p:nvPr>
            <p:ph idx="1"/>
          </p:nvPr>
        </p:nvSpPr>
        <p:spPr/>
        <p:txBody>
          <a:bodyPr/>
          <a:lstStyle/>
          <a:p>
            <a:r>
              <a:rPr lang="tr-TR" dirty="0">
                <a:hlinkClick r:id="rId2"/>
              </a:rPr>
              <a:t>https://acikders.ankara.edu.tr/pluginfile.php/65964/mod_resource/content/0/2%20Basit%20ve%20Bile%C5%9Fik%20Faiz.pdf</a:t>
            </a:r>
            <a:endParaRPr lang="tr-TR" dirty="0"/>
          </a:p>
          <a:p>
            <a:endParaRPr lang="tr-TR" dirty="0"/>
          </a:p>
          <a:p>
            <a:r>
              <a:rPr lang="tr-TR" dirty="0"/>
              <a:t>Mühendislik Ekonomisi: Cengiz Kahraman</a:t>
            </a:r>
          </a:p>
        </p:txBody>
      </p:sp>
    </p:spTree>
    <p:extLst>
      <p:ext uri="{BB962C8B-B14F-4D97-AF65-F5344CB8AC3E}">
        <p14:creationId xmlns:p14="http://schemas.microsoft.com/office/powerpoint/2010/main" val="3345396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C6625CA-7FC1-5A43-AA14-EBB97EAB43D1}"/>
              </a:ext>
            </a:extLst>
          </p:cNvPr>
          <p:cNvSpPr>
            <a:spLocks noGrp="1"/>
          </p:cNvSpPr>
          <p:nvPr>
            <p:ph type="ctrTitle"/>
          </p:nvPr>
        </p:nvSpPr>
        <p:spPr/>
        <p:txBody>
          <a:bodyPr/>
          <a:lstStyle/>
          <a:p>
            <a:r>
              <a:rPr lang="tr-TR" dirty="0"/>
              <a:t>Yazılım Ekonomisi</a:t>
            </a:r>
          </a:p>
        </p:txBody>
      </p:sp>
      <p:sp>
        <p:nvSpPr>
          <p:cNvPr id="3" name="Alt Başlık 2">
            <a:extLst>
              <a:ext uri="{FF2B5EF4-FFF2-40B4-BE49-F238E27FC236}">
                <a16:creationId xmlns:a16="http://schemas.microsoft.com/office/drawing/2014/main" id="{49A2BFD2-2EA8-A34E-BD9D-07A1A565AE4E}"/>
              </a:ext>
            </a:extLst>
          </p:cNvPr>
          <p:cNvSpPr>
            <a:spLocks noGrp="1"/>
          </p:cNvSpPr>
          <p:nvPr>
            <p:ph type="subTitle" idx="1"/>
          </p:nvPr>
        </p:nvSpPr>
        <p:spPr/>
        <p:txBody>
          <a:bodyPr/>
          <a:lstStyle/>
          <a:p>
            <a:r>
              <a:rPr lang="tr-TR" dirty="0"/>
              <a:t>Dr. Yunus Santur</a:t>
            </a:r>
          </a:p>
        </p:txBody>
      </p:sp>
      <p:sp>
        <p:nvSpPr>
          <p:cNvPr id="4" name="Metin kutusu 3">
            <a:extLst>
              <a:ext uri="{FF2B5EF4-FFF2-40B4-BE49-F238E27FC236}">
                <a16:creationId xmlns:a16="http://schemas.microsoft.com/office/drawing/2014/main" id="{2131BC3A-996B-9E4C-9AB1-503205CE4E4B}"/>
              </a:ext>
            </a:extLst>
          </p:cNvPr>
          <p:cNvSpPr txBox="1"/>
          <p:nvPr/>
        </p:nvSpPr>
        <p:spPr>
          <a:xfrm>
            <a:off x="10018643" y="2792896"/>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090015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30C5B10-EEB4-C145-81E1-0D6A787CB7B7}"/>
              </a:ext>
            </a:extLst>
          </p:cNvPr>
          <p:cNvSpPr>
            <a:spLocks noGrp="1"/>
          </p:cNvSpPr>
          <p:nvPr>
            <p:ph type="title"/>
          </p:nvPr>
        </p:nvSpPr>
        <p:spPr/>
        <p:txBody>
          <a:bodyPr/>
          <a:lstStyle/>
          <a:p>
            <a:r>
              <a:rPr lang="tr-TR" dirty="0"/>
              <a:t>Giriş </a:t>
            </a:r>
          </a:p>
        </p:txBody>
      </p:sp>
      <p:sp>
        <p:nvSpPr>
          <p:cNvPr id="3" name="İçerik Yer Tutucusu 2">
            <a:extLst>
              <a:ext uri="{FF2B5EF4-FFF2-40B4-BE49-F238E27FC236}">
                <a16:creationId xmlns:a16="http://schemas.microsoft.com/office/drawing/2014/main" id="{187D4DB1-30DE-BE4F-9F0B-E77FD2020CD6}"/>
              </a:ext>
            </a:extLst>
          </p:cNvPr>
          <p:cNvSpPr>
            <a:spLocks noGrp="1"/>
          </p:cNvSpPr>
          <p:nvPr>
            <p:ph idx="1"/>
          </p:nvPr>
        </p:nvSpPr>
        <p:spPr/>
        <p:txBody>
          <a:bodyPr/>
          <a:lstStyle/>
          <a:p>
            <a:r>
              <a:rPr lang="tr-TR" dirty="0"/>
              <a:t>Yazılım Geliştirme:</a:t>
            </a:r>
          </a:p>
          <a:p>
            <a:r>
              <a:rPr lang="tr-TR" dirty="0"/>
              <a:t>Bu ders ‘Yazılım Mühendisliği Temelleri’ dersinde işlenen konuları kapsamaktadır ve bunlara tekrar değinilmeyecektir.</a:t>
            </a:r>
          </a:p>
          <a:p>
            <a:endParaRPr lang="tr-TR" dirty="0"/>
          </a:p>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DCEA62C5-A359-D943-8675-7F2181B68669}"/>
              </a:ext>
            </a:extLst>
          </p:cNvPr>
          <p:cNvPicPr>
            <a:picLocks noChangeAspect="1"/>
          </p:cNvPicPr>
          <p:nvPr/>
        </p:nvPicPr>
        <p:blipFill>
          <a:blip r:embed="rId2"/>
          <a:stretch>
            <a:fillRect/>
          </a:stretch>
        </p:blipFill>
        <p:spPr>
          <a:xfrm>
            <a:off x="3869267" y="2331122"/>
            <a:ext cx="3416115" cy="3416115"/>
          </a:xfrm>
          <a:prstGeom prst="rect">
            <a:avLst/>
          </a:prstGeom>
        </p:spPr>
      </p:pic>
    </p:spTree>
    <p:extLst>
      <p:ext uri="{BB962C8B-B14F-4D97-AF65-F5344CB8AC3E}">
        <p14:creationId xmlns:p14="http://schemas.microsoft.com/office/powerpoint/2010/main" val="22119564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Yatırım ve Karar Süreçleri</a:t>
            </a:r>
          </a:p>
        </p:txBody>
      </p:sp>
      <p:sp>
        <p:nvSpPr>
          <p:cNvPr id="3" name="İçerik Yer Tutucusu 2"/>
          <p:cNvSpPr>
            <a:spLocks noGrp="1"/>
          </p:cNvSpPr>
          <p:nvPr>
            <p:ph idx="1"/>
          </p:nvPr>
        </p:nvSpPr>
        <p:spPr/>
        <p:txBody>
          <a:bodyPr/>
          <a:lstStyle/>
          <a:p>
            <a:pPr algn="just"/>
            <a:r>
              <a:rPr lang="tr-TR" dirty="0"/>
              <a:t>Yatırım, milli ekonomi açısından üretim mallarına (tesis, teçhizat ve stoklara) belli bir dönem süresince yapılan net ilavelerdir. </a:t>
            </a:r>
          </a:p>
          <a:p>
            <a:pPr algn="just"/>
            <a:r>
              <a:rPr lang="tr-TR" dirty="0"/>
              <a:t>Ekonominin üretim gücünü arttırmaya yönelik yatırımlara reel yatırımlar, ekonominin üretim gücünü arttırmayan yatırımlara ise reel olmayan yatırımlar (mali yatırımlar: hisse senedi, tahvil, bono, vb.) denir. </a:t>
            </a:r>
          </a:p>
          <a:p>
            <a:pPr algn="just"/>
            <a:r>
              <a:rPr lang="tr-TR" dirty="0"/>
              <a:t>Yatırım projesinin önemli unsurları; yatırım tutarı, ömrü, hurda değeri ve verimidir. </a:t>
            </a:r>
          </a:p>
          <a:p>
            <a:pPr algn="just"/>
            <a:r>
              <a:rPr lang="tr-TR" dirty="0"/>
              <a:t>Yatırım tutarı; proje ile ilgili </a:t>
            </a:r>
            <a:r>
              <a:rPr lang="tr-TR" dirty="0" err="1"/>
              <a:t>satınalma</a:t>
            </a:r>
            <a:r>
              <a:rPr lang="tr-TR" dirty="0"/>
              <a:t> veya üretim bedelleri, taşıma, montaj giderleri, vergiler, binalar, depolar, arazi için ödenecek bedellerdir.</a:t>
            </a:r>
          </a:p>
        </p:txBody>
      </p:sp>
    </p:spTree>
    <p:extLst>
      <p:ext uri="{BB962C8B-B14F-4D97-AF65-F5344CB8AC3E}">
        <p14:creationId xmlns:p14="http://schemas.microsoft.com/office/powerpoint/2010/main" val="2309740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Yatırım Ömrü</a:t>
            </a:r>
          </a:p>
        </p:txBody>
      </p:sp>
      <p:sp>
        <p:nvSpPr>
          <p:cNvPr id="3" name="İçerik Yer Tutucusu 2"/>
          <p:cNvSpPr>
            <a:spLocks noGrp="1"/>
          </p:cNvSpPr>
          <p:nvPr>
            <p:ph idx="1"/>
          </p:nvPr>
        </p:nvSpPr>
        <p:spPr/>
        <p:txBody>
          <a:bodyPr/>
          <a:lstStyle/>
          <a:p>
            <a:pPr algn="just"/>
            <a:r>
              <a:rPr lang="tr-TR" b="1" dirty="0"/>
              <a:t>Fiziki ömür: </a:t>
            </a:r>
            <a:r>
              <a:rPr lang="tr-TR" dirty="0"/>
              <a:t>Yatırımın fiilen üretimde kullanıldığı süre </a:t>
            </a:r>
          </a:p>
          <a:p>
            <a:pPr algn="just"/>
            <a:r>
              <a:rPr lang="tr-TR" b="1" dirty="0"/>
              <a:t>Ekonomik ömür: </a:t>
            </a:r>
            <a:r>
              <a:rPr lang="tr-TR" dirty="0"/>
              <a:t>Yatırımın faydalı olmak üzere üretimde kullanılabileceği süre </a:t>
            </a:r>
          </a:p>
          <a:p>
            <a:pPr algn="just"/>
            <a:r>
              <a:rPr lang="tr-TR" dirty="0"/>
              <a:t>Yatırımın hurda değeri, yatırımın servisten çekildikten sonra alabileceği en son değeridir. </a:t>
            </a:r>
          </a:p>
          <a:p>
            <a:pPr algn="just"/>
            <a:r>
              <a:rPr lang="tr-TR" dirty="0"/>
              <a:t>Yatırımın verimi, yatırımdan beklenen minimum verimi ifade eder. Bu oran 1’den küçükse yatırım ret edilir. </a:t>
            </a:r>
          </a:p>
          <a:p>
            <a:pPr algn="just"/>
            <a:r>
              <a:rPr lang="tr-TR" dirty="0"/>
              <a:t>Üretici ve tüketicilerin pazarda buluşmasının teknik yönleri mühendislik ekonomisinin konularını oluşturur. Yatırımcı, pazarda talep edilebilir mal üretmelidir</a:t>
            </a:r>
          </a:p>
        </p:txBody>
      </p:sp>
    </p:spTree>
    <p:extLst>
      <p:ext uri="{BB962C8B-B14F-4D97-AF65-F5344CB8AC3E}">
        <p14:creationId xmlns:p14="http://schemas.microsoft.com/office/powerpoint/2010/main" val="32835066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Riske göre yatırım</a:t>
            </a:r>
          </a:p>
        </p:txBody>
      </p:sp>
      <p:sp>
        <p:nvSpPr>
          <p:cNvPr id="3" name="İçerik Yer Tutucusu 2"/>
          <p:cNvSpPr>
            <a:spLocks noGrp="1"/>
          </p:cNvSpPr>
          <p:nvPr>
            <p:ph idx="1"/>
          </p:nvPr>
        </p:nvSpPr>
        <p:spPr/>
        <p:txBody>
          <a:bodyPr/>
          <a:lstStyle/>
          <a:p>
            <a:pPr algn="just"/>
            <a:r>
              <a:rPr lang="tr-TR" dirty="0"/>
              <a:t>1) Risk almayan yatırımcılar </a:t>
            </a:r>
          </a:p>
          <a:p>
            <a:pPr algn="just"/>
            <a:endParaRPr lang="tr-TR" dirty="0"/>
          </a:p>
          <a:p>
            <a:pPr algn="just"/>
            <a:r>
              <a:rPr lang="tr-TR" dirty="0"/>
              <a:t>2) Risk alan yatırımcılar Risk almayan yatırımcılar: Tasarrufçular; risksiz yatırım için hazine bonosu veya tahvil alırlar, vadeli mevduatta düşük faiz gelirlerini yeterli bulurlar.</a:t>
            </a:r>
          </a:p>
        </p:txBody>
      </p:sp>
    </p:spTree>
    <p:extLst>
      <p:ext uri="{BB962C8B-B14F-4D97-AF65-F5344CB8AC3E}">
        <p14:creationId xmlns:p14="http://schemas.microsoft.com/office/powerpoint/2010/main" val="36487639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Risk Alan Yatırımcılar</a:t>
            </a:r>
          </a:p>
        </p:txBody>
      </p:sp>
      <p:sp>
        <p:nvSpPr>
          <p:cNvPr id="3" name="İçerik Yer Tutucusu 2"/>
          <p:cNvSpPr>
            <a:spLocks noGrp="1"/>
          </p:cNvSpPr>
          <p:nvPr>
            <p:ph idx="1"/>
          </p:nvPr>
        </p:nvSpPr>
        <p:spPr/>
        <p:txBody>
          <a:bodyPr/>
          <a:lstStyle/>
          <a:p>
            <a:pPr algn="just"/>
            <a:r>
              <a:rPr lang="tr-TR" b="1" dirty="0"/>
              <a:t>Endüstriyel yatırımcılar: </a:t>
            </a:r>
            <a:r>
              <a:rPr lang="tr-TR" dirty="0"/>
              <a:t>Birikimlerini sanayi/fabrika yatırımlarında değerlendirmek isteyen müteşebbislerdir. </a:t>
            </a:r>
          </a:p>
          <a:p>
            <a:pPr algn="just"/>
            <a:r>
              <a:rPr lang="tr-TR" b="1" dirty="0"/>
              <a:t>Menkul kıymet yatırımcıları: </a:t>
            </a:r>
            <a:r>
              <a:rPr lang="tr-TR" dirty="0"/>
              <a:t>Bir projeyi gerçekleştirme yerine mevcut tesislerin çıkardığı, tahvil ve hisse senetlerini alırlar. </a:t>
            </a:r>
          </a:p>
          <a:p>
            <a:pPr algn="just"/>
            <a:r>
              <a:rPr lang="tr-TR" dirty="0"/>
              <a:t> </a:t>
            </a:r>
            <a:r>
              <a:rPr lang="tr-TR" b="1" dirty="0"/>
              <a:t>Spekülatörler: </a:t>
            </a:r>
            <a:r>
              <a:rPr lang="tr-TR" dirty="0"/>
              <a:t>Spekülasyon gelecek kar beklentileri için pozisyon almadır. Mal ve hisse senetleri üzerinde etkilidirler. </a:t>
            </a:r>
          </a:p>
          <a:p>
            <a:pPr algn="just"/>
            <a:r>
              <a:rPr lang="tr-TR" b="1" dirty="0" err="1"/>
              <a:t>Arbitrajcılar</a:t>
            </a:r>
            <a:r>
              <a:rPr lang="tr-TR" b="1" dirty="0"/>
              <a:t>: </a:t>
            </a:r>
            <a:r>
              <a:rPr lang="tr-TR" dirty="0"/>
              <a:t>Bir varlığı ucuz olan piyasadan alıp, pahalı olduğu piyasada satarlar. </a:t>
            </a:r>
          </a:p>
          <a:p>
            <a:pPr algn="just"/>
            <a:r>
              <a:rPr lang="tr-TR" b="1" dirty="0"/>
              <a:t>Risk sermayedarları: </a:t>
            </a:r>
            <a:r>
              <a:rPr lang="tr-TR" dirty="0"/>
              <a:t>Genelde ileri teknoloji yatırımlarının başlangıcında hisse ve imtiyaz alırlar, risk büyük olduğu için beklenen kar oranı yüksektir, hisseler yükseldiğinde satarlar. Türkiye’de henüz yoktur.</a:t>
            </a:r>
          </a:p>
        </p:txBody>
      </p:sp>
    </p:spTree>
    <p:extLst>
      <p:ext uri="{BB962C8B-B14F-4D97-AF65-F5344CB8AC3E}">
        <p14:creationId xmlns:p14="http://schemas.microsoft.com/office/powerpoint/2010/main" val="7492975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Mühendis ve Mühendislik</a:t>
            </a:r>
          </a:p>
        </p:txBody>
      </p:sp>
      <p:sp>
        <p:nvSpPr>
          <p:cNvPr id="3" name="İçerik Yer Tutucusu 2"/>
          <p:cNvSpPr>
            <a:spLocks noGrp="1"/>
          </p:cNvSpPr>
          <p:nvPr>
            <p:ph idx="1"/>
          </p:nvPr>
        </p:nvSpPr>
        <p:spPr/>
        <p:txBody>
          <a:bodyPr/>
          <a:lstStyle/>
          <a:p>
            <a:pPr algn="just"/>
            <a:r>
              <a:rPr lang="tr-TR" dirty="0"/>
              <a:t>Mühendis, bilim insanlarının ürettiği teorik bilgiyi tekniker ve teknisyenlerin uygulayabileceği pratik bilgiye dönüştüren kişidir. </a:t>
            </a:r>
          </a:p>
          <a:p>
            <a:pPr algn="just"/>
            <a:r>
              <a:rPr lang="tr-TR" dirty="0"/>
              <a:t>Mühendis, bilimin bulgularını değerlendirip onu toplum yararına sunan veya bazı değişiklerle günlük hayatta kullanılabilir şekle sokan kişidir. </a:t>
            </a:r>
          </a:p>
          <a:p>
            <a:pPr algn="just"/>
            <a:r>
              <a:rPr lang="tr-TR" dirty="0"/>
              <a:t>Mühendislik, bilim ve matematiksel prensipleri, tecrübe, karar ve ortak fikirleri kullanarak insana faydalı ürünler ortaya koyma sanatıdır. </a:t>
            </a:r>
          </a:p>
          <a:p>
            <a:pPr algn="just"/>
            <a:r>
              <a:rPr lang="tr-TR" dirty="0"/>
              <a:t>Mühendislikte çeşitli seçenekler mevcuttur; araştırma, tasarım, analiz etme, geliştirme, test etme ve pazarlama gibi. </a:t>
            </a:r>
          </a:p>
        </p:txBody>
      </p:sp>
    </p:spTree>
    <p:extLst>
      <p:ext uri="{BB962C8B-B14F-4D97-AF65-F5344CB8AC3E}">
        <p14:creationId xmlns:p14="http://schemas.microsoft.com/office/powerpoint/2010/main" val="948069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Mühendislik görevleri</a:t>
            </a:r>
          </a:p>
        </p:txBody>
      </p:sp>
      <p:sp>
        <p:nvSpPr>
          <p:cNvPr id="3" name="İçerik Yer Tutucusu 2"/>
          <p:cNvSpPr>
            <a:spLocks noGrp="1"/>
          </p:cNvSpPr>
          <p:nvPr>
            <p:ph idx="1"/>
          </p:nvPr>
        </p:nvSpPr>
        <p:spPr/>
        <p:txBody>
          <a:bodyPr/>
          <a:lstStyle/>
          <a:p>
            <a:r>
              <a:rPr lang="tr-TR" dirty="0"/>
              <a:t>Mühendislik görev ve sorumlulukları aşağıdaki şekilde sınıflandırılabilir: </a:t>
            </a:r>
          </a:p>
          <a:p>
            <a:pPr lvl="1"/>
            <a:r>
              <a:rPr lang="tr-TR" dirty="0"/>
              <a:t>Teknik görevler </a:t>
            </a:r>
          </a:p>
          <a:p>
            <a:pPr lvl="1"/>
            <a:r>
              <a:rPr lang="tr-TR" dirty="0"/>
              <a:t>Ekonomik görevler </a:t>
            </a:r>
          </a:p>
          <a:p>
            <a:pPr lvl="1"/>
            <a:r>
              <a:rPr lang="tr-TR" dirty="0"/>
              <a:t>Mali görevler </a:t>
            </a:r>
          </a:p>
          <a:p>
            <a:pPr lvl="1"/>
            <a:r>
              <a:rPr lang="tr-TR" dirty="0"/>
              <a:t>Hukuki görevler</a:t>
            </a:r>
          </a:p>
          <a:p>
            <a:pPr lvl="1"/>
            <a:r>
              <a:rPr lang="tr-TR" dirty="0"/>
              <a:t> İdari görevler </a:t>
            </a:r>
          </a:p>
          <a:p>
            <a:pPr lvl="1"/>
            <a:r>
              <a:rPr lang="tr-TR" dirty="0"/>
              <a:t>Sosyal görevler</a:t>
            </a:r>
          </a:p>
        </p:txBody>
      </p:sp>
    </p:spTree>
    <p:extLst>
      <p:ext uri="{BB962C8B-B14F-4D97-AF65-F5344CB8AC3E}">
        <p14:creationId xmlns:p14="http://schemas.microsoft.com/office/powerpoint/2010/main" val="682965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Mühendislik Ekonomisi</a:t>
            </a:r>
          </a:p>
        </p:txBody>
      </p:sp>
      <p:sp>
        <p:nvSpPr>
          <p:cNvPr id="3" name="İçerik Yer Tutucusu 2"/>
          <p:cNvSpPr>
            <a:spLocks noGrp="1"/>
          </p:cNvSpPr>
          <p:nvPr>
            <p:ph idx="1"/>
          </p:nvPr>
        </p:nvSpPr>
        <p:spPr/>
        <p:txBody>
          <a:bodyPr/>
          <a:lstStyle/>
          <a:p>
            <a:pPr algn="just"/>
            <a:r>
              <a:rPr lang="tr-TR" dirty="0"/>
              <a:t>Herhangi bir teknik problemin, teknik yönden ideal bir çözüme kavuşturulması yanında, bu çözümün işletmeye yükleyeceği maliyetlerle gelecekte yaratacağı ekonomik getirilerin karşılaştırmalı olarak analiz edilip değerlendirilmesi gerekir. </a:t>
            </a:r>
          </a:p>
          <a:p>
            <a:pPr algn="just"/>
            <a:r>
              <a:rPr lang="tr-TR" dirty="0"/>
              <a:t>Mühendislik ekonomisi, teknik projelerin masraflarının ve gelirlerinin sistemli bir şekilde değerlendirilmesidir. </a:t>
            </a:r>
          </a:p>
          <a:p>
            <a:pPr algn="just"/>
            <a:r>
              <a:rPr lang="tr-TR" dirty="0"/>
              <a:t>Mühendislik çalışmalarında alternatifler, genellikle satın alma maliyeti ya da ilk yatırım maliyeti, çalışma ve teknolojik ömür, yıllık bakım ve işletme maliyetleri, hurda değeri, yatırımın geri kazanım süresi ve faiz oranı gibi analiz parametreleri arasındaki farklılıklardan oluşurlar.</a:t>
            </a:r>
          </a:p>
        </p:txBody>
      </p:sp>
    </p:spTree>
    <p:extLst>
      <p:ext uri="{BB962C8B-B14F-4D97-AF65-F5344CB8AC3E}">
        <p14:creationId xmlns:p14="http://schemas.microsoft.com/office/powerpoint/2010/main" val="1768383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Mühendislik Ekonomisi</a:t>
            </a:r>
          </a:p>
        </p:txBody>
      </p:sp>
      <p:sp>
        <p:nvSpPr>
          <p:cNvPr id="3" name="İçerik Yer Tutucusu 2"/>
          <p:cNvSpPr>
            <a:spLocks noGrp="1"/>
          </p:cNvSpPr>
          <p:nvPr>
            <p:ph idx="1"/>
          </p:nvPr>
        </p:nvSpPr>
        <p:spPr/>
        <p:txBody>
          <a:bodyPr/>
          <a:lstStyle/>
          <a:p>
            <a:pPr algn="just"/>
            <a:r>
              <a:rPr lang="tr-TR" dirty="0"/>
              <a:t>Mühendislik ekonomisi, alternatif yatırımlar için ihtiyaç duyulan bilgileri toplayan ve analiz ederek alternatifler arasından uygun olanı seçmeye çalışan ekonomi bilimidir. </a:t>
            </a:r>
          </a:p>
          <a:p>
            <a:pPr algn="just"/>
            <a:r>
              <a:rPr lang="tr-TR" dirty="0"/>
              <a:t>Mühendis, ilgilendiği sahayla ilgili olarak araştırmak, tanımlamak, alternatifleri ortaya koymak ve uygun olanını seçmek üzere proje tasarlar. </a:t>
            </a:r>
          </a:p>
          <a:p>
            <a:pPr algn="just"/>
            <a:r>
              <a:rPr lang="tr-TR" dirty="0"/>
              <a:t>Projenin teknik yönü ve mali yönü ayrı ayrı belirtilmelidir. Hazırlanan projeler geleceğe yöneliktir ve her proje bir mal ve hizmet üretimini amaçlar. </a:t>
            </a:r>
          </a:p>
          <a:p>
            <a:pPr algn="just"/>
            <a:r>
              <a:rPr lang="tr-TR" dirty="0"/>
              <a:t>Projeler bir anlamda yatırım demektir.</a:t>
            </a:r>
          </a:p>
        </p:txBody>
      </p:sp>
    </p:spTree>
    <p:extLst>
      <p:ext uri="{BB962C8B-B14F-4D97-AF65-F5344CB8AC3E}">
        <p14:creationId xmlns:p14="http://schemas.microsoft.com/office/powerpoint/2010/main" val="3290366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Ekonomik Karar</a:t>
            </a:r>
          </a:p>
        </p:txBody>
      </p:sp>
      <p:sp>
        <p:nvSpPr>
          <p:cNvPr id="3" name="İçerik Yer Tutucusu 2"/>
          <p:cNvSpPr>
            <a:spLocks noGrp="1"/>
          </p:cNvSpPr>
          <p:nvPr>
            <p:ph idx="1"/>
          </p:nvPr>
        </p:nvSpPr>
        <p:spPr/>
        <p:txBody>
          <a:bodyPr/>
          <a:lstStyle/>
          <a:p>
            <a:pPr algn="just"/>
            <a:r>
              <a:rPr lang="tr-TR" dirty="0"/>
              <a:t>Etkinlik işi doğru yapmak, etkenlik ise doğru işi yapmaktır. </a:t>
            </a:r>
          </a:p>
          <a:p>
            <a:pPr algn="just"/>
            <a:r>
              <a:rPr lang="tr-TR" dirty="0"/>
              <a:t>Karar almada doğru iş ya da problem belirlenir ve tanımlanırsa işletme hedeflerine kolayca ulaşılabilir. </a:t>
            </a:r>
          </a:p>
          <a:p>
            <a:pPr algn="just"/>
            <a:r>
              <a:rPr lang="tr-TR" dirty="0"/>
              <a:t>Karar, sonunda şüphelerin, tartışmaların son bulduğu, seçilen yolun uygulamaya başlandığı bir mantıksal sürecin nihai ürünüdür. </a:t>
            </a:r>
          </a:p>
          <a:p>
            <a:pPr algn="just"/>
            <a:r>
              <a:rPr lang="tr-TR" dirty="0"/>
              <a:t>Karar verme ise, alternatifler arasından seçim yapmaktır. </a:t>
            </a:r>
          </a:p>
          <a:p>
            <a:pPr algn="just"/>
            <a:r>
              <a:rPr lang="tr-TR" dirty="0"/>
              <a:t>Karar verme süreci, ilgili problem konusundaki neden-sonuç ilişkisine bağlı olarak sonuçlanır. Bu bakımdan karar, karar alıcıların ve işletme yönetiminin karakterini yansıtır. </a:t>
            </a:r>
          </a:p>
        </p:txBody>
      </p:sp>
    </p:spTree>
    <p:extLst>
      <p:ext uri="{BB962C8B-B14F-4D97-AF65-F5344CB8AC3E}">
        <p14:creationId xmlns:p14="http://schemas.microsoft.com/office/powerpoint/2010/main" val="8979320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Ekonomik Karar</a:t>
            </a:r>
          </a:p>
        </p:txBody>
      </p:sp>
      <p:sp>
        <p:nvSpPr>
          <p:cNvPr id="3" name="İçerik Yer Tutucusu 2"/>
          <p:cNvSpPr>
            <a:spLocks noGrp="1"/>
          </p:cNvSpPr>
          <p:nvPr>
            <p:ph idx="1"/>
          </p:nvPr>
        </p:nvSpPr>
        <p:spPr/>
        <p:txBody>
          <a:bodyPr/>
          <a:lstStyle/>
          <a:p>
            <a:pPr algn="just"/>
            <a:r>
              <a:rPr lang="tr-TR" dirty="0"/>
              <a:t>Mühendislik ekonomisinin amacı mühendislik problemlerinin çözümünde, mühendislik hizmetlerinin gerçekleştirilmesinde planlı ve gerçekçi bir tutum izlemek, bu çalışmalara dayanarak akılcı kararlar üretmek ve uygulamaktır. </a:t>
            </a:r>
          </a:p>
          <a:p>
            <a:pPr algn="just"/>
            <a:endParaRPr lang="tr-TR" dirty="0"/>
          </a:p>
          <a:p>
            <a:pPr algn="just"/>
            <a:r>
              <a:rPr lang="tr-TR" dirty="0"/>
              <a:t>Planlı yaklaşım önce mühendislik hizmetlerine duyulan gereksinimleri ve bunları karşılamaya yarayacak potansiyel olanakları belirleme işi ile başlar. </a:t>
            </a:r>
          </a:p>
          <a:p>
            <a:pPr algn="just"/>
            <a:r>
              <a:rPr lang="tr-TR" dirty="0"/>
              <a:t>Daha sonra da, belirlenen hedeflerin eldeki olanaklarla gerçekleştirilmesinde düşünülebilecek olası çözüm seçeneklerinin belirlenmesi gerekmektedir.</a:t>
            </a:r>
          </a:p>
        </p:txBody>
      </p:sp>
    </p:spTree>
    <p:extLst>
      <p:ext uri="{BB962C8B-B14F-4D97-AF65-F5344CB8AC3E}">
        <p14:creationId xmlns:p14="http://schemas.microsoft.com/office/powerpoint/2010/main" val="110822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F587157-718A-554B-B399-953FAD53B61A}"/>
              </a:ext>
            </a:extLst>
          </p:cNvPr>
          <p:cNvSpPr>
            <a:spLocks noGrp="1"/>
          </p:cNvSpPr>
          <p:nvPr>
            <p:ph type="title"/>
          </p:nvPr>
        </p:nvSpPr>
        <p:spPr/>
        <p:txBody>
          <a:bodyPr/>
          <a:lstStyle/>
          <a:p>
            <a:r>
              <a:rPr lang="tr-TR" dirty="0"/>
              <a:t>Yazılım Süreci Modelleri</a:t>
            </a:r>
          </a:p>
        </p:txBody>
      </p:sp>
      <p:sp>
        <p:nvSpPr>
          <p:cNvPr id="3" name="İçerik Yer Tutucusu 2">
            <a:extLst>
              <a:ext uri="{FF2B5EF4-FFF2-40B4-BE49-F238E27FC236}">
                <a16:creationId xmlns:a16="http://schemas.microsoft.com/office/drawing/2014/main" id="{E21DEE24-7AB6-8A41-91A0-6AB8376F6335}"/>
              </a:ext>
            </a:extLst>
          </p:cNvPr>
          <p:cNvSpPr>
            <a:spLocks noGrp="1"/>
          </p:cNvSpPr>
          <p:nvPr>
            <p:ph idx="1"/>
          </p:nvPr>
        </p:nvSpPr>
        <p:spPr/>
        <p:txBody>
          <a:bodyPr/>
          <a:lstStyle/>
          <a:p>
            <a:r>
              <a:rPr lang="tr-TR" dirty="0"/>
              <a:t>Yazılım üretim ve kullanım aşamasında kullanılan yaşam döngüleri (V, Evrimsel model, Barok vb.)</a:t>
            </a:r>
          </a:p>
        </p:txBody>
      </p:sp>
    </p:spTree>
    <p:extLst>
      <p:ext uri="{BB962C8B-B14F-4D97-AF65-F5344CB8AC3E}">
        <p14:creationId xmlns:p14="http://schemas.microsoft.com/office/powerpoint/2010/main" val="24130508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Ekonomik Karar- Planlama</a:t>
            </a:r>
          </a:p>
        </p:txBody>
      </p:sp>
      <p:sp>
        <p:nvSpPr>
          <p:cNvPr id="3" name="İçerik Yer Tutucusu 2"/>
          <p:cNvSpPr>
            <a:spLocks noGrp="1"/>
          </p:cNvSpPr>
          <p:nvPr>
            <p:ph idx="1"/>
          </p:nvPr>
        </p:nvSpPr>
        <p:spPr/>
        <p:txBody>
          <a:bodyPr/>
          <a:lstStyle/>
          <a:p>
            <a:pPr algn="just"/>
            <a:r>
              <a:rPr lang="tr-TR" dirty="0"/>
              <a:t>Planlama, bir karar alma işlemidir. İşletme kararlarının birçoğunun alınması oldukça güçlükler gösterir. </a:t>
            </a:r>
          </a:p>
          <a:p>
            <a:pPr algn="just"/>
            <a:r>
              <a:rPr lang="tr-TR" dirty="0"/>
              <a:t>Bu nedenle, çoğu işletme kararı, bazı hesaplamaların yapılmasını ve bazı modellerin kurulmasını zorunlu kılar. </a:t>
            </a:r>
          </a:p>
          <a:p>
            <a:pPr algn="just"/>
            <a:r>
              <a:rPr lang="tr-TR" dirty="0"/>
              <a:t>Karar almayı kolaylaştırmak için kullanılan birçok karar modelleri vardır; özel, şematik, fiziksel, sayısal modeller. </a:t>
            </a:r>
          </a:p>
        </p:txBody>
      </p:sp>
    </p:spTree>
    <p:extLst>
      <p:ext uri="{BB962C8B-B14F-4D97-AF65-F5344CB8AC3E}">
        <p14:creationId xmlns:p14="http://schemas.microsoft.com/office/powerpoint/2010/main" val="2660366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Karar Modelleri</a:t>
            </a:r>
          </a:p>
        </p:txBody>
      </p:sp>
      <p:sp>
        <p:nvSpPr>
          <p:cNvPr id="3" name="İçerik Yer Tutucusu 2"/>
          <p:cNvSpPr>
            <a:spLocks noGrp="1"/>
          </p:cNvSpPr>
          <p:nvPr>
            <p:ph idx="1"/>
          </p:nvPr>
        </p:nvSpPr>
        <p:spPr/>
        <p:txBody>
          <a:bodyPr numCol="2">
            <a:normAutofit/>
          </a:bodyPr>
          <a:lstStyle/>
          <a:p>
            <a:r>
              <a:rPr lang="tr-TR" dirty="0"/>
              <a:t>Tahmin modelleri </a:t>
            </a:r>
          </a:p>
          <a:p>
            <a:r>
              <a:rPr lang="tr-TR" dirty="0"/>
              <a:t>En küçük kareler yöntemi </a:t>
            </a:r>
          </a:p>
          <a:p>
            <a:r>
              <a:rPr lang="tr-TR" dirty="0"/>
              <a:t>Karar ağacı modeli </a:t>
            </a:r>
          </a:p>
          <a:p>
            <a:r>
              <a:rPr lang="tr-TR" dirty="0"/>
              <a:t>Oyun teorisi </a:t>
            </a:r>
          </a:p>
          <a:p>
            <a:r>
              <a:rPr lang="tr-TR" dirty="0"/>
              <a:t>Doğrusal programlama </a:t>
            </a:r>
          </a:p>
          <a:p>
            <a:r>
              <a:rPr lang="tr-TR" dirty="0"/>
              <a:t>Tam sayılı programlama </a:t>
            </a:r>
          </a:p>
          <a:p>
            <a:r>
              <a:rPr lang="tr-TR" dirty="0"/>
              <a:t>Taşıma modelleri </a:t>
            </a:r>
          </a:p>
          <a:p>
            <a:r>
              <a:rPr lang="tr-TR" dirty="0"/>
              <a:t>Tahsis modeli </a:t>
            </a:r>
          </a:p>
          <a:p>
            <a:r>
              <a:rPr lang="tr-TR" dirty="0"/>
              <a:t>Dinamik programlama </a:t>
            </a:r>
          </a:p>
          <a:p>
            <a:r>
              <a:rPr lang="tr-TR" dirty="0"/>
              <a:t>Doğrusal olmayan programlama</a:t>
            </a:r>
          </a:p>
          <a:p>
            <a:endParaRPr lang="tr-TR" dirty="0"/>
          </a:p>
          <a:p>
            <a:endParaRPr lang="tr-TR" dirty="0"/>
          </a:p>
          <a:p>
            <a:r>
              <a:rPr lang="tr-TR" dirty="0"/>
              <a:t>Stok kontrol yöntemleri </a:t>
            </a:r>
          </a:p>
          <a:p>
            <a:r>
              <a:rPr lang="tr-TR" dirty="0"/>
              <a:t>Kuyruk modelleri </a:t>
            </a:r>
          </a:p>
          <a:p>
            <a:r>
              <a:rPr lang="tr-TR" dirty="0"/>
              <a:t>Simülasyon modelleri </a:t>
            </a:r>
          </a:p>
          <a:p>
            <a:r>
              <a:rPr lang="tr-TR" dirty="0"/>
              <a:t>Proje programlama modelleri - CPM-PERT </a:t>
            </a:r>
          </a:p>
          <a:p>
            <a:r>
              <a:rPr lang="tr-TR" dirty="0"/>
              <a:t>Proje değerlendirme modelleri - Mali analiz </a:t>
            </a:r>
          </a:p>
          <a:p>
            <a:r>
              <a:rPr lang="tr-TR" dirty="0" err="1"/>
              <a:t>Başabaş</a:t>
            </a:r>
            <a:r>
              <a:rPr lang="tr-TR" dirty="0"/>
              <a:t> analizi modeli – Duyarlılık analizleri </a:t>
            </a:r>
          </a:p>
          <a:p>
            <a:r>
              <a:rPr lang="tr-TR" dirty="0"/>
              <a:t>Diğer sayısal modeller</a:t>
            </a:r>
          </a:p>
        </p:txBody>
      </p:sp>
    </p:spTree>
    <p:extLst>
      <p:ext uri="{BB962C8B-B14F-4D97-AF65-F5344CB8AC3E}">
        <p14:creationId xmlns:p14="http://schemas.microsoft.com/office/powerpoint/2010/main" val="1989023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Hedefler</a:t>
            </a:r>
          </a:p>
        </p:txBody>
      </p:sp>
      <p:sp>
        <p:nvSpPr>
          <p:cNvPr id="3" name="İçerik Yer Tutucusu 2"/>
          <p:cNvSpPr>
            <a:spLocks noGrp="1"/>
          </p:cNvSpPr>
          <p:nvPr>
            <p:ph idx="1"/>
          </p:nvPr>
        </p:nvSpPr>
        <p:spPr/>
        <p:txBody>
          <a:bodyPr/>
          <a:lstStyle/>
          <a:p>
            <a:pPr algn="just"/>
            <a:r>
              <a:rPr lang="tr-TR" dirty="0"/>
              <a:t>Bir işletmenin hedefleri aşağıdaki unsurları içerebilir: kar, karlılık, üretim miktarı, üretkenlik, satış miktarı, satış geliri, maliyetler, yatırımlar. </a:t>
            </a:r>
          </a:p>
          <a:p>
            <a:pPr algn="just"/>
            <a:r>
              <a:rPr lang="tr-TR" dirty="0"/>
              <a:t>Hedeflerin gerçekleştirilmesinde kullanılacak olası kaynaklar işgücü, malzeme, makine ve metot/bilgidir (temel üretim faktörleri). </a:t>
            </a:r>
          </a:p>
          <a:p>
            <a:pPr algn="just"/>
            <a:r>
              <a:rPr lang="tr-TR" dirty="0"/>
              <a:t>Karar verme iki aşamalı bir süreçtir: birinci aşama karar vermeye giden yolun belirlenmesi, ikinci aşama ise kararın uygulandığı ve sonuçların izlendiği yoldur. </a:t>
            </a:r>
          </a:p>
          <a:p>
            <a:pPr algn="just"/>
            <a:r>
              <a:rPr lang="tr-TR" dirty="0"/>
              <a:t>Karar verme süreci kararın verilmesi ile sona ermez; bu kararın hangi düzeyde sağlıklı olduğu, sonuçlarının ve amaçlara uygunluk düzeyinin değerlendirilmesi, hata söz konusu ise bu hatanın neden kaynaklandığının belirlenerek yeni bir karar verme sürecinin başlaması şeklinde süreç devam edebilir.</a:t>
            </a:r>
          </a:p>
        </p:txBody>
      </p:sp>
    </p:spTree>
    <p:extLst>
      <p:ext uri="{BB962C8B-B14F-4D97-AF65-F5344CB8AC3E}">
        <p14:creationId xmlns:p14="http://schemas.microsoft.com/office/powerpoint/2010/main" val="25027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Karar Aşaması</a:t>
            </a:r>
          </a:p>
        </p:txBody>
      </p:sp>
      <p:sp>
        <p:nvSpPr>
          <p:cNvPr id="3" name="İçerik Yer Tutucusu 2"/>
          <p:cNvSpPr>
            <a:spLocks noGrp="1"/>
          </p:cNvSpPr>
          <p:nvPr>
            <p:ph idx="1"/>
          </p:nvPr>
        </p:nvSpPr>
        <p:spPr/>
        <p:txBody>
          <a:bodyPr/>
          <a:lstStyle/>
          <a:p>
            <a:pPr algn="just"/>
            <a:r>
              <a:rPr lang="tr-TR" dirty="0"/>
              <a:t>Karar aşamasında bilimsel yöntem uygulanır ve bu aşağıdaki aşamalardan oluşur: </a:t>
            </a:r>
          </a:p>
          <a:p>
            <a:pPr algn="just"/>
            <a:r>
              <a:rPr lang="tr-TR" dirty="0"/>
              <a:t>Problemin tanımlanması </a:t>
            </a:r>
          </a:p>
          <a:p>
            <a:pPr algn="just"/>
            <a:r>
              <a:rPr lang="tr-TR" dirty="0"/>
              <a:t>Tüm olası seçeneklerin ve sonuçların listelenmesi </a:t>
            </a:r>
          </a:p>
          <a:p>
            <a:pPr algn="just"/>
            <a:r>
              <a:rPr lang="tr-TR" dirty="0"/>
              <a:t>Her seçeneğin her olay için elde edeceği sonuçları gösteren kayıp-kazanç tablosunun oluşturulması </a:t>
            </a:r>
          </a:p>
          <a:p>
            <a:pPr algn="just"/>
            <a:r>
              <a:rPr lang="tr-TR" dirty="0"/>
              <a:t>Bir karar modelinin seçilmesi </a:t>
            </a:r>
          </a:p>
          <a:p>
            <a:pPr algn="just"/>
            <a:r>
              <a:rPr lang="tr-TR" dirty="0"/>
              <a:t>Seçilen modelin uygulanması </a:t>
            </a:r>
          </a:p>
          <a:p>
            <a:pPr algn="just"/>
            <a:r>
              <a:rPr lang="tr-TR" dirty="0"/>
              <a:t>Uygulanan model sonucunda uygun seçeneğin seçilerek karar verilmesi.</a:t>
            </a:r>
          </a:p>
        </p:txBody>
      </p:sp>
    </p:spTree>
    <p:extLst>
      <p:ext uri="{BB962C8B-B14F-4D97-AF65-F5344CB8AC3E}">
        <p14:creationId xmlns:p14="http://schemas.microsoft.com/office/powerpoint/2010/main" val="970704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Karar Aşamasını Belirleyen Faktörler</a:t>
            </a:r>
          </a:p>
        </p:txBody>
      </p:sp>
      <p:sp>
        <p:nvSpPr>
          <p:cNvPr id="3" name="İçerik Yer Tutucusu 2"/>
          <p:cNvSpPr>
            <a:spLocks noGrp="1"/>
          </p:cNvSpPr>
          <p:nvPr>
            <p:ph idx="1"/>
          </p:nvPr>
        </p:nvSpPr>
        <p:spPr/>
        <p:txBody>
          <a:bodyPr/>
          <a:lstStyle/>
          <a:p>
            <a:pPr algn="just"/>
            <a:r>
              <a:rPr lang="tr-TR" dirty="0"/>
              <a:t>Karar aşamasında birçok faktör etkili olmakla birlikte bunlardan en önemlileri para, zaman ve risktir. Para ve zaman faktörü birlikte değerlendirilerek risklerin azaltılması ve işletme amaçlarının gerçekleştirilmesi mümkün olabilir. </a:t>
            </a:r>
          </a:p>
          <a:p>
            <a:pPr algn="just"/>
            <a:r>
              <a:rPr lang="tr-TR" dirty="0"/>
              <a:t>Karar ortamı karar almayı, yöntemleri ve uygulama sürecini etkileyen önemli bir parametre olup, bununla ilgili üç olası durum </a:t>
            </a:r>
            <a:r>
              <a:rPr lang="tr-TR" dirty="0" err="1"/>
              <a:t>sözkonusudur</a:t>
            </a:r>
            <a:r>
              <a:rPr lang="tr-TR" dirty="0"/>
              <a:t>: </a:t>
            </a:r>
          </a:p>
          <a:p>
            <a:pPr algn="just"/>
            <a:r>
              <a:rPr lang="tr-TR" b="1" dirty="0"/>
              <a:t>Belirlilik: </a:t>
            </a:r>
            <a:r>
              <a:rPr lang="tr-TR" dirty="0"/>
              <a:t>Karar ortamı ile ilgili parametreler bilinen değerlere sahiptir </a:t>
            </a:r>
          </a:p>
          <a:p>
            <a:pPr algn="just"/>
            <a:r>
              <a:rPr lang="tr-TR" b="1" dirty="0"/>
              <a:t>Risk: </a:t>
            </a:r>
            <a:r>
              <a:rPr lang="tr-TR" dirty="0"/>
              <a:t>Parametrelerin alabilecekleri olasılık değerleri biliniyor </a:t>
            </a:r>
          </a:p>
          <a:p>
            <a:pPr algn="just"/>
            <a:r>
              <a:rPr lang="tr-TR" b="1" dirty="0"/>
              <a:t>Belirsizlik: </a:t>
            </a:r>
            <a:r>
              <a:rPr lang="tr-TR" dirty="0"/>
              <a:t>Karar ortamında gelecekteki olayların olasılıklarını belirlenmesi imkansızdır. </a:t>
            </a:r>
          </a:p>
        </p:txBody>
      </p:sp>
    </p:spTree>
    <p:extLst>
      <p:ext uri="{BB962C8B-B14F-4D97-AF65-F5344CB8AC3E}">
        <p14:creationId xmlns:p14="http://schemas.microsoft.com/office/powerpoint/2010/main" val="3672449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Risk ve Belirsizlikler</a:t>
            </a:r>
          </a:p>
        </p:txBody>
      </p:sp>
      <p:sp>
        <p:nvSpPr>
          <p:cNvPr id="3" name="İçerik Yer Tutucusu 2"/>
          <p:cNvSpPr>
            <a:spLocks noGrp="1"/>
          </p:cNvSpPr>
          <p:nvPr>
            <p:ph idx="1"/>
          </p:nvPr>
        </p:nvSpPr>
        <p:spPr/>
        <p:txBody>
          <a:bodyPr/>
          <a:lstStyle/>
          <a:p>
            <a:pPr algn="just"/>
            <a:r>
              <a:rPr lang="tr-TR" dirty="0"/>
              <a:t>Gelecekteki belirsizlikler ve bu belirsizliklerin yarattığı risk faktörü ekonomik karar oluşturma sürecinin odak noktasını oluşturur. </a:t>
            </a:r>
          </a:p>
          <a:p>
            <a:pPr algn="just"/>
            <a:r>
              <a:rPr lang="tr-TR" dirty="0"/>
              <a:t>Belirsizlik altında karar için aşağıdaki ilkeler geçerlidir: </a:t>
            </a:r>
          </a:p>
          <a:p>
            <a:pPr algn="just"/>
            <a:r>
              <a:rPr lang="tr-TR" b="1" dirty="0"/>
              <a:t>Maksimizasyon ilkesi: </a:t>
            </a:r>
            <a:r>
              <a:rPr lang="tr-TR" dirty="0"/>
              <a:t>Eldeki ekonomik olanaklarla mümkün olan en yüksek ekonomik sonuca ulaşmaktır. </a:t>
            </a:r>
          </a:p>
          <a:p>
            <a:pPr algn="just"/>
            <a:r>
              <a:rPr lang="tr-TR" b="1" dirty="0" err="1"/>
              <a:t>Minimizasyon</a:t>
            </a:r>
            <a:r>
              <a:rPr lang="tr-TR" b="1" dirty="0"/>
              <a:t> ilkesi: </a:t>
            </a:r>
            <a:r>
              <a:rPr lang="tr-TR" dirty="0"/>
              <a:t>Belirlenmiş bir hedefe en az kaynak kullanımıyla ulaşmayı ifade eder. </a:t>
            </a:r>
          </a:p>
          <a:p>
            <a:pPr algn="just"/>
            <a:r>
              <a:rPr lang="tr-TR" b="1" dirty="0"/>
              <a:t>Optimizasyon ilkesi: </a:t>
            </a:r>
            <a:r>
              <a:rPr lang="tr-TR" dirty="0"/>
              <a:t>Sınırlı kaynaklar ve koşullar altında mümkün olan en iyi ve en ekonomik sonucu gerçekleştirmektir.</a:t>
            </a:r>
          </a:p>
        </p:txBody>
      </p:sp>
    </p:spTree>
    <p:extLst>
      <p:ext uri="{BB962C8B-B14F-4D97-AF65-F5344CB8AC3E}">
        <p14:creationId xmlns:p14="http://schemas.microsoft.com/office/powerpoint/2010/main" val="4271894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Risk Altında Karar</a:t>
            </a:r>
          </a:p>
        </p:txBody>
      </p:sp>
      <p:sp>
        <p:nvSpPr>
          <p:cNvPr id="3" name="İçerik Yer Tutucusu 2"/>
          <p:cNvSpPr>
            <a:spLocks noGrp="1"/>
          </p:cNvSpPr>
          <p:nvPr>
            <p:ph idx="1"/>
          </p:nvPr>
        </p:nvSpPr>
        <p:spPr/>
        <p:txBody>
          <a:bodyPr/>
          <a:lstStyle/>
          <a:p>
            <a:pPr algn="just"/>
            <a:r>
              <a:rPr lang="tr-TR" dirty="0"/>
              <a:t>Risk altında karar verme durumu ise, kararın olası bütün sonuçlarının karar verici tarafından bilinmesini ve her bir sonucun ortaya çıkma olasılıklarına karar alıcının sahip olmasını gerektirmektedir. </a:t>
            </a:r>
          </a:p>
          <a:p>
            <a:pPr algn="just"/>
            <a:r>
              <a:rPr lang="tr-TR" dirty="0"/>
              <a:t>Risk ortamında alternatiflerin ne gibi sonuçlar doğuracağı önceden bilinememektedir. </a:t>
            </a:r>
          </a:p>
          <a:p>
            <a:pPr algn="just"/>
            <a:r>
              <a:rPr lang="tr-TR" dirty="0"/>
              <a:t>Karar verme durumu </a:t>
            </a:r>
            <a:r>
              <a:rPr lang="tr-TR" dirty="0" err="1"/>
              <a:t>olasılıksal</a:t>
            </a:r>
            <a:r>
              <a:rPr lang="tr-TR" dirty="0"/>
              <a:t> bir karar durumudur. </a:t>
            </a:r>
          </a:p>
          <a:p>
            <a:pPr algn="just"/>
            <a:r>
              <a:rPr lang="tr-TR" dirty="0"/>
              <a:t>Karar verici, dış koşulların belirli bir ihtimalle meydana geldiğini kabul ederek, beklenen değerleri hesaplayıp en iyi alternatifi seçmektedir.</a:t>
            </a:r>
          </a:p>
        </p:txBody>
      </p:sp>
    </p:spTree>
    <p:extLst>
      <p:ext uri="{BB962C8B-B14F-4D97-AF65-F5344CB8AC3E}">
        <p14:creationId xmlns:p14="http://schemas.microsoft.com/office/powerpoint/2010/main" val="3279573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Risk Altında Karar Kriterleri</a:t>
            </a:r>
          </a:p>
        </p:txBody>
      </p:sp>
      <p:sp>
        <p:nvSpPr>
          <p:cNvPr id="3" name="İçerik Yer Tutucusu 2"/>
          <p:cNvSpPr>
            <a:spLocks noGrp="1"/>
          </p:cNvSpPr>
          <p:nvPr>
            <p:ph idx="1"/>
          </p:nvPr>
        </p:nvSpPr>
        <p:spPr/>
        <p:txBody>
          <a:bodyPr/>
          <a:lstStyle/>
          <a:p>
            <a:r>
              <a:rPr lang="tr-TR" dirty="0"/>
              <a:t>Risk altında karar vermede kullanılan dört temel teknik vardır: </a:t>
            </a:r>
          </a:p>
          <a:p>
            <a:pPr lvl="1"/>
            <a:r>
              <a:rPr lang="tr-TR" dirty="0"/>
              <a:t>beklenen değer karar kriteri </a:t>
            </a:r>
          </a:p>
          <a:p>
            <a:pPr lvl="1"/>
            <a:r>
              <a:rPr lang="tr-TR" dirty="0"/>
              <a:t>maksimum olasılık kriteri </a:t>
            </a:r>
          </a:p>
          <a:p>
            <a:pPr lvl="1"/>
            <a:r>
              <a:rPr lang="tr-TR" dirty="0"/>
              <a:t>beklenen fırsat kaybı (pişmanlık) karar kriteri </a:t>
            </a:r>
          </a:p>
          <a:p>
            <a:pPr lvl="1"/>
            <a:r>
              <a:rPr lang="tr-TR" dirty="0"/>
              <a:t>karar ağacı</a:t>
            </a:r>
          </a:p>
        </p:txBody>
      </p:sp>
    </p:spTree>
    <p:extLst>
      <p:ext uri="{BB962C8B-B14F-4D97-AF65-F5344CB8AC3E}">
        <p14:creationId xmlns:p14="http://schemas.microsoft.com/office/powerpoint/2010/main" val="21006661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Belirsizlikler</a:t>
            </a:r>
          </a:p>
        </p:txBody>
      </p:sp>
      <p:sp>
        <p:nvSpPr>
          <p:cNvPr id="3" name="İçerik Yer Tutucusu 2"/>
          <p:cNvSpPr>
            <a:spLocks noGrp="1"/>
          </p:cNvSpPr>
          <p:nvPr>
            <p:ph idx="1"/>
          </p:nvPr>
        </p:nvSpPr>
        <p:spPr/>
        <p:txBody>
          <a:bodyPr/>
          <a:lstStyle/>
          <a:p>
            <a:r>
              <a:rPr lang="tr-TR" dirty="0"/>
              <a:t>Muhtemel belirsizlikleri kaynakları aşağıdaki nedenlere dayanabilir: </a:t>
            </a:r>
          </a:p>
          <a:p>
            <a:pPr lvl="1"/>
            <a:r>
              <a:rPr lang="tr-TR" dirty="0"/>
              <a:t>Amaç belirleme </a:t>
            </a:r>
          </a:p>
          <a:p>
            <a:pPr lvl="1"/>
            <a:r>
              <a:rPr lang="tr-TR" dirty="0"/>
              <a:t>Kısıt koşullarının gelecekte değişmesi </a:t>
            </a:r>
          </a:p>
          <a:p>
            <a:pPr lvl="1"/>
            <a:r>
              <a:rPr lang="tr-TR" dirty="0"/>
              <a:t>Şansa bağlı ve rasgele olayların ortaya çıkması </a:t>
            </a:r>
          </a:p>
          <a:p>
            <a:pPr lvl="1"/>
            <a:r>
              <a:rPr lang="tr-TR" dirty="0"/>
              <a:t>Projeden etkilenebilecek grupların/bireylerin beklenmeyen, önceden hesaplanamayan tepkileri </a:t>
            </a:r>
          </a:p>
          <a:p>
            <a:pPr lvl="1"/>
            <a:r>
              <a:rPr lang="tr-TR" dirty="0"/>
              <a:t>Beklenmedik teknolojik gelişmelerin ortaya çıkması </a:t>
            </a:r>
          </a:p>
        </p:txBody>
      </p:sp>
    </p:spTree>
    <p:extLst>
      <p:ext uri="{BB962C8B-B14F-4D97-AF65-F5344CB8AC3E}">
        <p14:creationId xmlns:p14="http://schemas.microsoft.com/office/powerpoint/2010/main" val="2758485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Ekonomik Belirsizlik İlkeleri</a:t>
            </a:r>
          </a:p>
        </p:txBody>
      </p:sp>
      <p:sp>
        <p:nvSpPr>
          <p:cNvPr id="3" name="İçerik Yer Tutucusu 2"/>
          <p:cNvSpPr>
            <a:spLocks noGrp="1"/>
          </p:cNvSpPr>
          <p:nvPr>
            <p:ph idx="1"/>
          </p:nvPr>
        </p:nvSpPr>
        <p:spPr/>
        <p:txBody>
          <a:bodyPr/>
          <a:lstStyle/>
          <a:p>
            <a:r>
              <a:rPr lang="tr-TR" dirty="0"/>
              <a:t>Buna göre ekonomik belirsizlikler 3 grupta toplanabilir: </a:t>
            </a:r>
          </a:p>
          <a:p>
            <a:pPr lvl="1"/>
            <a:r>
              <a:rPr lang="tr-TR" dirty="0"/>
              <a:t>Karar modeline ilişkin belirsizlikler </a:t>
            </a:r>
          </a:p>
          <a:p>
            <a:pPr lvl="1"/>
            <a:r>
              <a:rPr lang="tr-TR" dirty="0"/>
              <a:t>Parametre ölçümünde ve tahminlerindeki belirsizlikler </a:t>
            </a:r>
          </a:p>
          <a:p>
            <a:pPr lvl="1"/>
            <a:r>
              <a:rPr lang="tr-TR" dirty="0"/>
              <a:t>Doğal, ekonomik ve sosyal olaylardaki belirsizlikler </a:t>
            </a:r>
          </a:p>
          <a:p>
            <a:endParaRPr lang="tr-TR" dirty="0"/>
          </a:p>
          <a:p>
            <a:r>
              <a:rPr lang="tr-TR" dirty="0"/>
              <a:t>Belirsizlikleri ve dolayısıyla risk faktörünü tamamen ortadan kaldırmak mümkün değildir.</a:t>
            </a:r>
          </a:p>
        </p:txBody>
      </p:sp>
    </p:spTree>
    <p:extLst>
      <p:ext uri="{BB962C8B-B14F-4D97-AF65-F5344CB8AC3E}">
        <p14:creationId xmlns:p14="http://schemas.microsoft.com/office/powerpoint/2010/main" val="3783730532"/>
      </p:ext>
    </p:extLst>
  </p:cSld>
  <p:clrMapOvr>
    <a:masterClrMapping/>
  </p:clrMapOvr>
</p:sld>
</file>

<file path=ppt/theme/theme1.xml><?xml version="1.0" encoding="utf-8"?>
<a:theme xmlns:a="http://schemas.openxmlformats.org/drawingml/2006/main" name="Çerçev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Çerçeve</Template>
  <TotalTime>95</TotalTime>
  <Words>7749</Words>
  <Application>Microsoft Office PowerPoint</Application>
  <PresentationFormat>Geniş ekran</PresentationFormat>
  <Paragraphs>944</Paragraphs>
  <Slides>143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143</vt:i4>
      </vt:variant>
    </vt:vector>
  </HeadingPairs>
  <TitlesOfParts>
    <vt:vector size="147" baseType="lpstr">
      <vt:lpstr>Corbel</vt:lpstr>
      <vt:lpstr>Times New Roman</vt:lpstr>
      <vt:lpstr>Wingdings 2</vt:lpstr>
      <vt:lpstr>Çerçeve</vt:lpstr>
      <vt:lpstr>Yazılım Ekonomisi</vt:lpstr>
      <vt:lpstr>Dersin Amacı</vt:lpstr>
      <vt:lpstr>Kaynaklar</vt:lpstr>
      <vt:lpstr>Ders İçeriği</vt:lpstr>
      <vt:lpstr>Müfredat</vt:lpstr>
      <vt:lpstr>Değerlendirme</vt:lpstr>
      <vt:lpstr>Takip</vt:lpstr>
      <vt:lpstr>Giriş </vt:lpstr>
      <vt:lpstr>Yazılım Süreci Modelleri</vt:lpstr>
      <vt:lpstr>Yazılım Ekonomisi Genel Bakış</vt:lpstr>
      <vt:lpstr>Ekonomi</vt:lpstr>
      <vt:lpstr>Yazılım Ekonomisi</vt:lpstr>
      <vt:lpstr>Yazılım Yaşam Döngüsü</vt:lpstr>
      <vt:lpstr>Fizibilite</vt:lpstr>
      <vt:lpstr>Planlama</vt:lpstr>
      <vt:lpstr>Tasarım</vt:lpstr>
      <vt:lpstr>Programlama</vt:lpstr>
      <vt:lpstr>Entegrasyon ve Test</vt:lpstr>
      <vt:lpstr>Bakım</vt:lpstr>
      <vt:lpstr>Yazılım Mühendisliği Ekonomisi</vt:lpstr>
      <vt:lpstr>Yazılım Maliyet Tahmini</vt:lpstr>
      <vt:lpstr>Ders Diğer Gereksinimleri</vt:lpstr>
      <vt:lpstr>Yazılım Ekonomisi</vt:lpstr>
      <vt:lpstr>Ekonomi</vt:lpstr>
      <vt:lpstr>Ekonomi</vt:lpstr>
      <vt:lpstr>Fırsat Maliyeti </vt:lpstr>
      <vt:lpstr>Marjinal Maliyet</vt:lpstr>
      <vt:lpstr>Ekonominin Kapsamı</vt:lpstr>
      <vt:lpstr>Ekonomi metodu</vt:lpstr>
      <vt:lpstr>Ekonomik Problem</vt:lpstr>
      <vt:lpstr>Yatırım</vt:lpstr>
      <vt:lpstr>Ekonomik sistemler</vt:lpstr>
      <vt:lpstr>Talep, arz, piyasa dengesi</vt:lpstr>
      <vt:lpstr>Piyasa dengesi</vt:lpstr>
      <vt:lpstr>Esneklik</vt:lpstr>
      <vt:lpstr>Üretim</vt:lpstr>
      <vt:lpstr>Örnek</vt:lpstr>
      <vt:lpstr>Örnek</vt:lpstr>
      <vt:lpstr>Değer</vt:lpstr>
      <vt:lpstr>Para</vt:lpstr>
      <vt:lpstr>Pazar ve fiyat</vt:lpstr>
      <vt:lpstr>Döviz kurları</vt:lpstr>
      <vt:lpstr>Parite</vt:lpstr>
      <vt:lpstr>Milli gelir</vt:lpstr>
      <vt:lpstr>Satın alma gücü paritesi</vt:lpstr>
      <vt:lpstr>Cari denge</vt:lpstr>
      <vt:lpstr>Verimlilik</vt:lpstr>
      <vt:lpstr>Faiz</vt:lpstr>
      <vt:lpstr>Faiz hareketi</vt:lpstr>
      <vt:lpstr>ÜFE, TÜFE</vt:lpstr>
      <vt:lpstr>Katma değer, üretkenlik</vt:lpstr>
      <vt:lpstr>Kârlılık</vt:lpstr>
      <vt:lpstr>İstihdam ve işsizlik</vt:lpstr>
      <vt:lpstr>Yazılım Ekonomisi</vt:lpstr>
      <vt:lpstr>Yaşam Döngüsü Değerlendirme</vt:lpstr>
      <vt:lpstr>Yaşam Döngüsü Değerlendirme</vt:lpstr>
      <vt:lpstr>Yaşam Döngüsü</vt:lpstr>
      <vt:lpstr>6-re felsefesi</vt:lpstr>
      <vt:lpstr>Yaşam döngüsü amacı</vt:lpstr>
      <vt:lpstr>Yaşam döngüsü çerçevesi</vt:lpstr>
      <vt:lpstr>Neden</vt:lpstr>
      <vt:lpstr>Örnek</vt:lpstr>
      <vt:lpstr>Yazılım sektöründen örnekler</vt:lpstr>
      <vt:lpstr>Yazılım Ekonomisi</vt:lpstr>
      <vt:lpstr>Faiz ve Nakit Akışı</vt:lpstr>
      <vt:lpstr>Faiz Çeşitleri</vt:lpstr>
      <vt:lpstr>Örnekler-basit faiz</vt:lpstr>
      <vt:lpstr>Örnekler-basit faiz</vt:lpstr>
      <vt:lpstr>Örnekler-basit faiz</vt:lpstr>
      <vt:lpstr>Bileşik faiz</vt:lpstr>
      <vt:lpstr>Bileşik faiz</vt:lpstr>
      <vt:lpstr>Örnekler-bileşik faiz</vt:lpstr>
      <vt:lpstr>Bileşik faiz python kodu</vt:lpstr>
      <vt:lpstr>Örnekler-bileşik faiz</vt:lpstr>
      <vt:lpstr>Nakit akış diyagramı</vt:lpstr>
      <vt:lpstr>Not</vt:lpstr>
      <vt:lpstr>Yazılım ekonomisi</vt:lpstr>
      <vt:lpstr>Yararlanılan Kaynaklar</vt:lpstr>
      <vt:lpstr>Yazılım Ekonomisi</vt:lpstr>
      <vt:lpstr>Yatırım ve Karar Süreçleri</vt:lpstr>
      <vt:lpstr>Yatırım Ömrü</vt:lpstr>
      <vt:lpstr>Riske göre yatırım</vt:lpstr>
      <vt:lpstr>Risk Alan Yatırımcılar</vt:lpstr>
      <vt:lpstr>Mühendis ve Mühendislik</vt:lpstr>
      <vt:lpstr>Mühendislik görevleri</vt:lpstr>
      <vt:lpstr>Mühendislik Ekonomisi</vt:lpstr>
      <vt:lpstr>Mühendislik Ekonomisi</vt:lpstr>
      <vt:lpstr>Ekonomik Karar</vt:lpstr>
      <vt:lpstr>Ekonomik Karar</vt:lpstr>
      <vt:lpstr>Ekonomik Karar- Planlama</vt:lpstr>
      <vt:lpstr>Karar Modelleri</vt:lpstr>
      <vt:lpstr>Hedefler</vt:lpstr>
      <vt:lpstr>Karar Aşaması</vt:lpstr>
      <vt:lpstr>Karar Aşamasını Belirleyen Faktörler</vt:lpstr>
      <vt:lpstr>Risk ve Belirsizlikler</vt:lpstr>
      <vt:lpstr>Risk Altında Karar</vt:lpstr>
      <vt:lpstr>Risk Altında Karar Kriterleri</vt:lpstr>
      <vt:lpstr>Belirsizlikler</vt:lpstr>
      <vt:lpstr>Ekonomik Belirsizlik İlkeleri</vt:lpstr>
      <vt:lpstr>Karar Ekonomisi</vt:lpstr>
      <vt:lpstr>Alınabilecek Kararlar</vt:lpstr>
      <vt:lpstr>Maliyet-Kâr İlişkisi</vt:lpstr>
      <vt:lpstr>Gelecek dersler</vt:lpstr>
      <vt:lpstr>Yazılım Ekonomisi</vt:lpstr>
      <vt:lpstr>Tahmin Modelleri</vt:lpstr>
      <vt:lpstr>Regresyon analizi</vt:lpstr>
      <vt:lpstr>Regresyon Analizi</vt:lpstr>
      <vt:lpstr>PowerPoint Sunusu</vt:lpstr>
      <vt:lpstr>Çözüm</vt:lpstr>
      <vt:lpstr>Çözüm-devam</vt:lpstr>
      <vt:lpstr>Sonuçları yorumlamak</vt:lpstr>
      <vt:lpstr>Örnek</vt:lpstr>
      <vt:lpstr>Çözüm</vt:lpstr>
      <vt:lpstr>Çözüm </vt:lpstr>
      <vt:lpstr>Korelasyon yorumlama</vt:lpstr>
      <vt:lpstr>Overfitting konusu</vt:lpstr>
      <vt:lpstr>Çok boyutlu regresyon</vt:lpstr>
      <vt:lpstr>Çoklu regresyon</vt:lpstr>
      <vt:lpstr>Tartışma-1</vt:lpstr>
      <vt:lpstr>Tartışma</vt:lpstr>
      <vt:lpstr>Karar ağaçları</vt:lpstr>
      <vt:lpstr>Karar ağaçları</vt:lpstr>
      <vt:lpstr>Karar ağacı</vt:lpstr>
      <vt:lpstr>Dinamik programlama</vt:lpstr>
      <vt:lpstr>Oyun Teorisi</vt:lpstr>
      <vt:lpstr>Oyun teorisi</vt:lpstr>
      <vt:lpstr>Oyun Teorisi </vt:lpstr>
      <vt:lpstr>Yazılım Ekonomisi</vt:lpstr>
      <vt:lpstr>Yazılım Maliyet Tahminleme</vt:lpstr>
      <vt:lpstr>Maliyeti etkileyen genel  faktörler</vt:lpstr>
      <vt:lpstr>Maliyet etkileyen faktörler</vt:lpstr>
      <vt:lpstr>Ölçülebilecek yöntemler</vt:lpstr>
      <vt:lpstr>Fonksiyon modül sayısı</vt:lpstr>
      <vt:lpstr>Object points</vt:lpstr>
      <vt:lpstr>Maliyet hesaplamayı olumsuz etkileyebilecek faktörler</vt:lpstr>
      <vt:lpstr>Tahmin modelleri</vt:lpstr>
      <vt:lpstr>Yukarıdan aşağıya, aşağıdan yukarıya analiz</vt:lpstr>
      <vt:lpstr>Cocomo</vt:lpstr>
      <vt:lpstr>Basit cocomo modeli </vt:lpstr>
      <vt:lpstr>Orta cocomo modeli</vt:lpstr>
      <vt:lpstr>Cocomo II</vt:lpstr>
      <vt:lpstr>Faktörlerin seçimi</vt:lpstr>
      <vt:lpstr>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Yazılım Ekonomisi</dc:title>
  <dc:creator>Microsoft Office Kullanıcısı</dc:creator>
  <cp:lastModifiedBy>Emin</cp:lastModifiedBy>
  <cp:revision>15</cp:revision>
  <dcterms:created xsi:type="dcterms:W3CDTF">2021-02-20T18:03:03Z</dcterms:created>
  <dcterms:modified xsi:type="dcterms:W3CDTF">2021-04-23T16:14:57Z</dcterms:modified>
</cp:coreProperties>
</file>